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96" r:id="rId5"/>
    <p:sldMasterId id="2147483709" r:id="rId6"/>
    <p:sldMasterId id="2147483722" r:id="rId7"/>
  </p:sldMasterIdLst>
  <p:notesMasterIdLst>
    <p:notesMasterId r:id="rId67"/>
  </p:notesMasterIdLst>
  <p:handoutMasterIdLst>
    <p:handoutMasterId r:id="rId68"/>
  </p:handoutMasterIdLst>
  <p:sldIdLst>
    <p:sldId id="256" r:id="rId8"/>
    <p:sldId id="257" r:id="rId9"/>
    <p:sldId id="306" r:id="rId10"/>
    <p:sldId id="258" r:id="rId11"/>
    <p:sldId id="279" r:id="rId12"/>
    <p:sldId id="280" r:id="rId13"/>
    <p:sldId id="307" r:id="rId14"/>
    <p:sldId id="308" r:id="rId15"/>
    <p:sldId id="309" r:id="rId16"/>
    <p:sldId id="310" r:id="rId17"/>
    <p:sldId id="311" r:id="rId18"/>
    <p:sldId id="313" r:id="rId19"/>
    <p:sldId id="312" r:id="rId20"/>
    <p:sldId id="314" r:id="rId21"/>
    <p:sldId id="315" r:id="rId22"/>
    <p:sldId id="316" r:id="rId23"/>
    <p:sldId id="317" r:id="rId24"/>
    <p:sldId id="318" r:id="rId25"/>
    <p:sldId id="319" r:id="rId26"/>
    <p:sldId id="320" r:id="rId27"/>
    <p:sldId id="321" r:id="rId28"/>
    <p:sldId id="322" r:id="rId29"/>
    <p:sldId id="323"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277" r:id="rId65"/>
    <p:sldId id="263" r:id="rId6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7" d="100"/>
          <a:sy n="87" d="100"/>
        </p:scale>
        <p:origin x="528" y="67"/>
      </p:cViewPr>
      <p:guideLst>
        <p:guide pos="3840"/>
        <p:guide orient="horz" pos="2500"/>
        <p:guide pos="495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8/17/2023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8/17/2023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smtClean="0"/>
          </a:p>
        </p:txBody>
      </p:sp>
      <p:sp>
        <p:nvSpPr>
          <p:cNvPr id="63492"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4F3C75-3275-489E-A76C-93A432C4DD26}"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434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smtClean="0"/>
          </a:p>
        </p:txBody>
      </p:sp>
      <p:sp>
        <p:nvSpPr>
          <p:cNvPr id="63492"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4F3C75-3275-489E-A76C-93A432C4DD26}"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967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smtClean="0"/>
          </a:p>
        </p:txBody>
      </p:sp>
      <p:sp>
        <p:nvSpPr>
          <p:cNvPr id="63492"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4F3C75-3275-489E-A76C-93A432C4DD26}"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43262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xmlns=""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Slide Number Placeholder 28"/>
          <p:cNvSpPr>
            <a:spLocks noGrp="1"/>
          </p:cNvSpPr>
          <p:nvPr>
            <p:ph type="sldNum" sz="quarter" idx="10"/>
          </p:nvPr>
        </p:nvSpPr>
        <p:spPr>
          <a:xfrm>
            <a:off x="11093451" y="1589"/>
            <a:ext cx="996949" cy="365125"/>
          </a:xfrm>
        </p:spPr>
        <p:txBody>
          <a:bodyPr/>
          <a:lstStyle>
            <a:lvl1pPr algn="r">
              <a:defRPr sz="1800">
                <a:solidFill>
                  <a:schemeClr val="bg1"/>
                </a:solidFill>
              </a:defRPr>
            </a:lvl1pPr>
          </a:lstStyle>
          <a:p>
            <a:pPr fontAlgn="base">
              <a:spcBef>
                <a:spcPct val="0"/>
              </a:spcBef>
              <a:spcAft>
                <a:spcPct val="0"/>
              </a:spcAft>
              <a:defRPr/>
            </a:pPr>
            <a:fld id="{57BD9F25-10F2-4852-919D-476637012B90}" type="slidenum">
              <a:rPr lang="en-US" smtClean="0">
                <a:solidFill>
                  <a:prstClr val="white"/>
                </a:solidFill>
                <a:latin typeface="Arial" charset="0"/>
              </a:rPr>
              <a:pPr fontAlgn="base">
                <a:spcBef>
                  <a:spcPct val="0"/>
                </a:spcBef>
                <a:spcAft>
                  <a:spcPct val="0"/>
                </a:spcAft>
                <a:defRPr/>
              </a:pPr>
              <a:t>‹#›</a:t>
            </a:fld>
            <a:endParaRPr lang="en-US">
              <a:solidFill>
                <a:prstClr val="white"/>
              </a:solidFill>
              <a:latin typeface="Arial" charset="0"/>
            </a:endParaRPr>
          </a:p>
        </p:txBody>
      </p:sp>
    </p:spTree>
    <p:extLst>
      <p:ext uri="{BB962C8B-B14F-4D97-AF65-F5344CB8AC3E}">
        <p14:creationId xmlns:p14="http://schemas.microsoft.com/office/powerpoint/2010/main" val="666941045"/>
      </p:ext>
    </p:extLst>
  </p:cSld>
  <p:clrMapOvr>
    <a:masterClrMapping/>
  </p:clrMapOvr>
  <p:transition>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5"/>
          <p:cNvSpPr>
            <a:spLocks noGrp="1"/>
          </p:cNvSpPr>
          <p:nvPr>
            <p:ph type="sldNum" sz="quarter" idx="11"/>
          </p:nvPr>
        </p:nvSpPr>
        <p:spPr/>
        <p:txBody>
          <a:bodyPr/>
          <a:lstStyle>
            <a:lvl1pPr>
              <a:defRPr/>
            </a:lvl1pPr>
          </a:lstStyle>
          <a:p>
            <a:pPr fontAlgn="base">
              <a:spcBef>
                <a:spcPct val="0"/>
              </a:spcBef>
              <a:spcAft>
                <a:spcPct val="0"/>
              </a:spcAft>
              <a:defRPr/>
            </a:pPr>
            <a:fld id="{8D71D311-7C72-46D6-A32A-FA7E3B4B19CD}"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898166760"/>
      </p:ext>
    </p:extLst>
  </p:cSld>
  <p:clrMapOvr>
    <a:masterClrMapping/>
  </p:clrMapOvr>
  <p:transition>
    <p:split orient="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3B28383-3E3D-4C44-AD6A-A978DCFF5D44}"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023A179-AB46-4401-B1CE-AB4940A9092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041672030"/>
      </p:ext>
    </p:extLst>
  </p:cSld>
  <p:clrMapOvr>
    <a:masterClrMapping/>
  </p:clrMapOvr>
  <p:transition>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0EC7EFB3-16E2-4325-8459-2FC39B92F2BD}"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600A6F02-6E4B-4918-991C-9FDDDC7E276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408784616"/>
      </p:ext>
    </p:extLst>
  </p:cSld>
  <p:clrMapOvr>
    <a:masterClrMapping/>
  </p:clrMapOvr>
  <p:transition>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a:xfrm>
            <a:off x="8782051" y="612775"/>
            <a:ext cx="1276349" cy="457200"/>
          </a:xfrm>
          <a:prstGeom prst="rect">
            <a:avLst/>
          </a:prstGeom>
        </p:spPr>
        <p:txBody>
          <a:bodyPr rtlCol="0"/>
          <a:lstStyle>
            <a:lvl1pPr>
              <a:defRPr/>
            </a:lvl1pPr>
          </a:lstStyle>
          <a:p>
            <a:pPr fontAlgn="base">
              <a:spcBef>
                <a:spcPct val="0"/>
              </a:spcBef>
              <a:spcAft>
                <a:spcPct val="0"/>
              </a:spcAft>
              <a:defRPr/>
            </a:pPr>
            <a:fld id="{1490ABD5-8DB9-411C-88E2-529A0EAD3315}"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8" name="Slide Number Placeholder 26"/>
          <p:cNvSpPr>
            <a:spLocks noGrp="1"/>
          </p:cNvSpPr>
          <p:nvPr>
            <p:ph type="sldNum" sz="quarter" idx="11"/>
          </p:nvPr>
        </p:nvSpPr>
        <p:spPr/>
        <p:txBody>
          <a:bodyPr rtlCol="0"/>
          <a:lstStyle>
            <a:lvl1pPr>
              <a:defRPr/>
            </a:lvl1pPr>
          </a:lstStyle>
          <a:p>
            <a:pPr fontAlgn="base">
              <a:spcBef>
                <a:spcPct val="0"/>
              </a:spcBef>
              <a:spcAft>
                <a:spcPct val="0"/>
              </a:spcAft>
              <a:defRPr/>
            </a:pPr>
            <a:fld id="{BCED8518-1BAE-4187-989E-19AED99EC790}" type="slidenum">
              <a:rPr lang="en-US" smtClean="0">
                <a:latin typeface="Arial" charset="0"/>
              </a:rPr>
              <a:pPr fontAlgn="base">
                <a:spcBef>
                  <a:spcPct val="0"/>
                </a:spcBef>
                <a:spcAft>
                  <a:spcPct val="0"/>
                </a:spcAft>
                <a:defRPr/>
              </a:pPr>
              <a:t>‹#›</a:t>
            </a:fld>
            <a:endParaRPr lang="en-US">
              <a:latin typeface="Arial" charset="0"/>
            </a:endParaRPr>
          </a:p>
        </p:txBody>
      </p:sp>
      <p:sp>
        <p:nvSpPr>
          <p:cNvPr id="9" name="Footer Placeholder 27"/>
          <p:cNvSpPr>
            <a:spLocks noGrp="1"/>
          </p:cNvSpPr>
          <p:nvPr>
            <p:ph type="ftr" sz="quarter" idx="12"/>
          </p:nvPr>
        </p:nvSpPr>
        <p:spPr>
          <a:xfrm>
            <a:off x="7010401" y="612775"/>
            <a:ext cx="1767417" cy="457200"/>
          </a:xfrm>
          <a:prstGeom prst="rect">
            <a:avLst/>
          </a:prstGeom>
        </p:spPr>
        <p:txBody>
          <a:bodyPr rtlCol="0"/>
          <a:lstStyle>
            <a:lvl1pPr>
              <a:defRPr/>
            </a:lvl1pPr>
          </a:lstStyle>
          <a:p>
            <a:pPr fontAlgn="base">
              <a:spcBef>
                <a:spcPct val="0"/>
              </a:spcBef>
              <a:spcAft>
                <a:spcPct val="0"/>
              </a:spcAft>
              <a:defRPr/>
            </a:pPr>
            <a:endParaRPr lang="en-US">
              <a:solidFill>
                <a:prstClr val="black"/>
              </a:solidFill>
              <a:latin typeface="Arial" charset="0"/>
            </a:endParaRPr>
          </a:p>
        </p:txBody>
      </p:sp>
    </p:spTree>
    <p:extLst>
      <p:ext uri="{BB962C8B-B14F-4D97-AF65-F5344CB8AC3E}">
        <p14:creationId xmlns:p14="http://schemas.microsoft.com/office/powerpoint/2010/main" val="2389520153"/>
      </p:ext>
    </p:extLst>
  </p:cSld>
  <p:clrMapOvr>
    <a:masterClrMapping/>
  </p:clrMapOvr>
  <p:transition>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8777818" y="612775"/>
            <a:ext cx="1276349" cy="457200"/>
          </a:xfrm>
          <a:prstGeom prst="rect">
            <a:avLst/>
          </a:prstGeom>
        </p:spPr>
        <p:txBody>
          <a:bodyPr/>
          <a:lstStyle>
            <a:lvl1pPr>
              <a:defRPr/>
            </a:lvl1pPr>
          </a:lstStyle>
          <a:p>
            <a:pPr fontAlgn="base">
              <a:spcBef>
                <a:spcPct val="0"/>
              </a:spcBef>
              <a:spcAft>
                <a:spcPct val="0"/>
              </a:spcAft>
              <a:defRPr/>
            </a:pPr>
            <a:fld id="{256D3CF1-FD0E-4CB8-844D-3F849919BE83}"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4" name="Footer Placeholder 3"/>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4"/>
          <p:cNvSpPr>
            <a:spLocks noGrp="1"/>
          </p:cNvSpPr>
          <p:nvPr>
            <p:ph type="sldNum" sz="quarter" idx="12"/>
          </p:nvPr>
        </p:nvSpPr>
        <p:spPr/>
        <p:txBody>
          <a:bodyPr/>
          <a:lstStyle>
            <a:lvl1pPr>
              <a:defRPr/>
            </a:lvl1pPr>
          </a:lstStyle>
          <a:p>
            <a:pPr fontAlgn="base">
              <a:spcBef>
                <a:spcPct val="0"/>
              </a:spcBef>
              <a:spcAft>
                <a:spcPct val="0"/>
              </a:spcAft>
              <a:defRPr/>
            </a:pPr>
            <a:fld id="{9997895D-6460-4442-998D-8CF860ECCE1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763242065"/>
      </p:ext>
    </p:extLst>
  </p:cSld>
  <p:clrMapOvr>
    <a:masterClrMapping/>
  </p:clrMapOvr>
  <p:transition>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7D651CDF-6087-4736-8C23-2D1153D24DC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081601774"/>
      </p:ext>
    </p:extLst>
  </p:cSld>
  <p:clrMapOvr>
    <a:masterClrMapping/>
  </p:clrMapOvr>
  <p:transition>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6E25F8C1-1E5A-43C0-AC0C-A7FF308765C0}"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A7AA39FF-C27E-43CF-A47F-A0AAEF36F65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949167646"/>
      </p:ext>
    </p:extLst>
  </p:cSld>
  <p:clrMapOvr>
    <a:masterClrMapping/>
  </p:clrMapOvr>
  <p:transition>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7B77AAEA-3EED-4ADE-89D4-8F0CC702AB2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DFD818AA-93D9-42D7-889B-A9BDDFE4BB7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681091025"/>
      </p:ext>
    </p:extLst>
  </p:cSld>
  <p:clrMapOvr>
    <a:masterClrMapping/>
  </p:clrMapOvr>
  <p:transition>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197B032E-CC7F-4D20-B404-E7F1080854C8}"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5136C0B-5CC5-4DED-999D-A18456A9DA6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673388325"/>
      </p:ext>
    </p:extLst>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BFFCA1F-32ED-4C43-BB18-05B33010084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7C4DA46-5A9C-441C-9226-26F6F028C0F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941106122"/>
      </p:ext>
    </p:extLst>
  </p:cSld>
  <p:clrMapOvr>
    <a:masterClrMapping/>
  </p:clrMapOvr>
  <p:transition>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6800"/>
          </a:xfrm>
        </p:spPr>
        <p:txBody>
          <a:bodyPr/>
          <a:lstStyle/>
          <a:p>
            <a:r>
              <a:rPr lang="en-US" smtClean="0"/>
              <a:t>Click to edit Master title style</a:t>
            </a:r>
            <a:endParaRPr lang="en-US"/>
          </a:p>
        </p:txBody>
      </p:sp>
      <p:sp>
        <p:nvSpPr>
          <p:cNvPr id="3" name="Content Placeholder 2"/>
          <p:cNvSpPr>
            <a:spLocks noGrp="1"/>
          </p:cNvSpPr>
          <p:nvPr>
            <p:ph idx="1"/>
          </p:nvPr>
        </p:nvSpPr>
        <p:spPr>
          <a:xfrm>
            <a:off x="609600" y="2249488"/>
            <a:ext cx="10972800" cy="4324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901973B5-3165-469B-96EC-C080741EBFB0}"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720605259"/>
      </p:ext>
    </p:extLst>
  </p:cSld>
  <p:clrMapOvr>
    <a:masterClrMapping/>
  </p:clrMapOvr>
  <p:transition>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Slide Number Placeholder 28"/>
          <p:cNvSpPr>
            <a:spLocks noGrp="1"/>
          </p:cNvSpPr>
          <p:nvPr>
            <p:ph type="sldNum" sz="quarter" idx="10"/>
          </p:nvPr>
        </p:nvSpPr>
        <p:spPr>
          <a:xfrm>
            <a:off x="11093451" y="1589"/>
            <a:ext cx="996949" cy="365125"/>
          </a:xfrm>
        </p:spPr>
        <p:txBody>
          <a:bodyPr/>
          <a:lstStyle>
            <a:lvl1pPr algn="r">
              <a:defRPr sz="1800">
                <a:solidFill>
                  <a:schemeClr val="bg1"/>
                </a:solidFill>
              </a:defRPr>
            </a:lvl1pPr>
          </a:lstStyle>
          <a:p>
            <a:pPr fontAlgn="base">
              <a:spcBef>
                <a:spcPct val="0"/>
              </a:spcBef>
              <a:spcAft>
                <a:spcPct val="0"/>
              </a:spcAft>
              <a:defRPr/>
            </a:pPr>
            <a:fld id="{57BD9F25-10F2-4852-919D-476637012B90}" type="slidenum">
              <a:rPr lang="en-US" smtClean="0">
                <a:solidFill>
                  <a:prstClr val="white"/>
                </a:solidFill>
                <a:latin typeface="Arial" charset="0"/>
              </a:rPr>
              <a:pPr fontAlgn="base">
                <a:spcBef>
                  <a:spcPct val="0"/>
                </a:spcBef>
                <a:spcAft>
                  <a:spcPct val="0"/>
                </a:spcAft>
                <a:defRPr/>
              </a:pPr>
              <a:t>‹#›</a:t>
            </a:fld>
            <a:endParaRPr lang="en-US">
              <a:solidFill>
                <a:prstClr val="white"/>
              </a:solidFill>
              <a:latin typeface="Arial" charset="0"/>
            </a:endParaRPr>
          </a:p>
        </p:txBody>
      </p:sp>
    </p:spTree>
    <p:extLst>
      <p:ext uri="{BB962C8B-B14F-4D97-AF65-F5344CB8AC3E}">
        <p14:creationId xmlns:p14="http://schemas.microsoft.com/office/powerpoint/2010/main" val="198937378"/>
      </p:ext>
    </p:extLst>
  </p:cSld>
  <p:clrMapOvr>
    <a:masterClrMapping/>
  </p:clrMapOvr>
  <p:transition>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5"/>
          <p:cNvSpPr>
            <a:spLocks noGrp="1"/>
          </p:cNvSpPr>
          <p:nvPr>
            <p:ph type="sldNum" sz="quarter" idx="11"/>
          </p:nvPr>
        </p:nvSpPr>
        <p:spPr/>
        <p:txBody>
          <a:bodyPr/>
          <a:lstStyle>
            <a:lvl1pPr>
              <a:defRPr/>
            </a:lvl1pPr>
          </a:lstStyle>
          <a:p>
            <a:pPr fontAlgn="base">
              <a:spcBef>
                <a:spcPct val="0"/>
              </a:spcBef>
              <a:spcAft>
                <a:spcPct val="0"/>
              </a:spcAft>
              <a:defRPr/>
            </a:pPr>
            <a:fld id="{8D71D311-7C72-46D6-A32A-FA7E3B4B19CD}"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257899067"/>
      </p:ext>
    </p:extLst>
  </p:cSld>
  <p:clrMapOvr>
    <a:masterClrMapping/>
  </p:clrMapOvr>
  <p:transition>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3B28383-3E3D-4C44-AD6A-A978DCFF5D44}"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023A179-AB46-4401-B1CE-AB4940A9092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268846552"/>
      </p:ext>
    </p:extLst>
  </p:cSld>
  <p:clrMapOvr>
    <a:masterClrMapping/>
  </p:clrMapOvr>
  <p:transition>
    <p:split orient="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0EC7EFB3-16E2-4325-8459-2FC39B92F2BD}"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600A6F02-6E4B-4918-991C-9FDDDC7E276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468333508"/>
      </p:ext>
    </p:extLst>
  </p:cSld>
  <p:clrMapOvr>
    <a:masterClrMapping/>
  </p:clrMapOvr>
  <p:transition>
    <p:split orient="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a:xfrm>
            <a:off x="8782051" y="612775"/>
            <a:ext cx="1276349" cy="457200"/>
          </a:xfrm>
          <a:prstGeom prst="rect">
            <a:avLst/>
          </a:prstGeom>
        </p:spPr>
        <p:txBody>
          <a:bodyPr rtlCol="0"/>
          <a:lstStyle>
            <a:lvl1pPr>
              <a:defRPr/>
            </a:lvl1pPr>
          </a:lstStyle>
          <a:p>
            <a:pPr fontAlgn="base">
              <a:spcBef>
                <a:spcPct val="0"/>
              </a:spcBef>
              <a:spcAft>
                <a:spcPct val="0"/>
              </a:spcAft>
              <a:defRPr/>
            </a:pPr>
            <a:fld id="{1490ABD5-8DB9-411C-88E2-529A0EAD3315}"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8" name="Slide Number Placeholder 26"/>
          <p:cNvSpPr>
            <a:spLocks noGrp="1"/>
          </p:cNvSpPr>
          <p:nvPr>
            <p:ph type="sldNum" sz="quarter" idx="11"/>
          </p:nvPr>
        </p:nvSpPr>
        <p:spPr/>
        <p:txBody>
          <a:bodyPr rtlCol="0"/>
          <a:lstStyle>
            <a:lvl1pPr>
              <a:defRPr/>
            </a:lvl1pPr>
          </a:lstStyle>
          <a:p>
            <a:pPr fontAlgn="base">
              <a:spcBef>
                <a:spcPct val="0"/>
              </a:spcBef>
              <a:spcAft>
                <a:spcPct val="0"/>
              </a:spcAft>
              <a:defRPr/>
            </a:pPr>
            <a:fld id="{BCED8518-1BAE-4187-989E-19AED99EC790}" type="slidenum">
              <a:rPr lang="en-US" smtClean="0">
                <a:latin typeface="Arial" charset="0"/>
              </a:rPr>
              <a:pPr fontAlgn="base">
                <a:spcBef>
                  <a:spcPct val="0"/>
                </a:spcBef>
                <a:spcAft>
                  <a:spcPct val="0"/>
                </a:spcAft>
                <a:defRPr/>
              </a:pPr>
              <a:t>‹#›</a:t>
            </a:fld>
            <a:endParaRPr lang="en-US">
              <a:latin typeface="Arial" charset="0"/>
            </a:endParaRPr>
          </a:p>
        </p:txBody>
      </p:sp>
      <p:sp>
        <p:nvSpPr>
          <p:cNvPr id="9" name="Footer Placeholder 27"/>
          <p:cNvSpPr>
            <a:spLocks noGrp="1"/>
          </p:cNvSpPr>
          <p:nvPr>
            <p:ph type="ftr" sz="quarter" idx="12"/>
          </p:nvPr>
        </p:nvSpPr>
        <p:spPr>
          <a:xfrm>
            <a:off x="7010401" y="612775"/>
            <a:ext cx="1767417" cy="457200"/>
          </a:xfrm>
          <a:prstGeom prst="rect">
            <a:avLst/>
          </a:prstGeom>
        </p:spPr>
        <p:txBody>
          <a:bodyPr rtlCol="0"/>
          <a:lstStyle>
            <a:lvl1pPr>
              <a:defRPr/>
            </a:lvl1pPr>
          </a:lstStyle>
          <a:p>
            <a:pPr fontAlgn="base">
              <a:spcBef>
                <a:spcPct val="0"/>
              </a:spcBef>
              <a:spcAft>
                <a:spcPct val="0"/>
              </a:spcAft>
              <a:defRPr/>
            </a:pPr>
            <a:endParaRPr lang="en-US">
              <a:solidFill>
                <a:prstClr val="black"/>
              </a:solidFill>
              <a:latin typeface="Arial" charset="0"/>
            </a:endParaRPr>
          </a:p>
        </p:txBody>
      </p:sp>
    </p:spTree>
    <p:extLst>
      <p:ext uri="{BB962C8B-B14F-4D97-AF65-F5344CB8AC3E}">
        <p14:creationId xmlns:p14="http://schemas.microsoft.com/office/powerpoint/2010/main" val="1157127527"/>
      </p:ext>
    </p:extLst>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8777818" y="612775"/>
            <a:ext cx="1276349" cy="457200"/>
          </a:xfrm>
          <a:prstGeom prst="rect">
            <a:avLst/>
          </a:prstGeom>
        </p:spPr>
        <p:txBody>
          <a:bodyPr/>
          <a:lstStyle>
            <a:lvl1pPr>
              <a:defRPr/>
            </a:lvl1pPr>
          </a:lstStyle>
          <a:p>
            <a:pPr fontAlgn="base">
              <a:spcBef>
                <a:spcPct val="0"/>
              </a:spcBef>
              <a:spcAft>
                <a:spcPct val="0"/>
              </a:spcAft>
              <a:defRPr/>
            </a:pPr>
            <a:fld id="{256D3CF1-FD0E-4CB8-844D-3F849919BE83}"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4" name="Footer Placeholder 3"/>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4"/>
          <p:cNvSpPr>
            <a:spLocks noGrp="1"/>
          </p:cNvSpPr>
          <p:nvPr>
            <p:ph type="sldNum" sz="quarter" idx="12"/>
          </p:nvPr>
        </p:nvSpPr>
        <p:spPr/>
        <p:txBody>
          <a:bodyPr/>
          <a:lstStyle>
            <a:lvl1pPr>
              <a:defRPr/>
            </a:lvl1pPr>
          </a:lstStyle>
          <a:p>
            <a:pPr fontAlgn="base">
              <a:spcBef>
                <a:spcPct val="0"/>
              </a:spcBef>
              <a:spcAft>
                <a:spcPct val="0"/>
              </a:spcAft>
              <a:defRPr/>
            </a:pPr>
            <a:fld id="{9997895D-6460-4442-998D-8CF860ECCE1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162392424"/>
      </p:ext>
    </p:extLst>
  </p:cSld>
  <p:clrMapOvr>
    <a:masterClrMapping/>
  </p:clrMapOvr>
  <p:transition>
    <p:split orient="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7D651CDF-6087-4736-8C23-2D1153D24DC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529952272"/>
      </p:ext>
    </p:extLst>
  </p:cSld>
  <p:clrMapOvr>
    <a:masterClrMapping/>
  </p:clrMapOvr>
  <p:transition>
    <p:split orient="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6E25F8C1-1E5A-43C0-AC0C-A7FF308765C0}"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A7AA39FF-C27E-43CF-A47F-A0AAEF36F65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999909122"/>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7B77AAEA-3EED-4ADE-89D4-8F0CC702AB2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DFD818AA-93D9-42D7-889B-A9BDDFE4BB7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793757424"/>
      </p:ext>
    </p:extLst>
  </p:cSld>
  <p:clrMapOvr>
    <a:masterClrMapping/>
  </p:clrMapOvr>
  <p:transition>
    <p:split orient="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197B032E-CC7F-4D20-B404-E7F1080854C8}"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5136C0B-5CC5-4DED-999D-A18456A9DA6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474292861"/>
      </p:ext>
    </p:extLst>
  </p:cSld>
  <p:clrMapOvr>
    <a:masterClrMapping/>
  </p:clrMapOvr>
  <p:transition>
    <p:split orient="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BFFCA1F-32ED-4C43-BB18-05B33010084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7C4DA46-5A9C-441C-9226-26F6F028C0F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248550056"/>
      </p:ext>
    </p:extLst>
  </p:cSld>
  <p:clrMapOvr>
    <a:masterClrMapping/>
  </p:clrMapOvr>
  <p:transition>
    <p:split orient="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6800"/>
          </a:xfrm>
        </p:spPr>
        <p:txBody>
          <a:bodyPr/>
          <a:lstStyle/>
          <a:p>
            <a:r>
              <a:rPr lang="en-US" smtClean="0"/>
              <a:t>Click to edit Master title style</a:t>
            </a:r>
            <a:endParaRPr lang="en-US"/>
          </a:p>
        </p:txBody>
      </p:sp>
      <p:sp>
        <p:nvSpPr>
          <p:cNvPr id="3" name="Content Placeholder 2"/>
          <p:cNvSpPr>
            <a:spLocks noGrp="1"/>
          </p:cNvSpPr>
          <p:nvPr>
            <p:ph idx="1"/>
          </p:nvPr>
        </p:nvSpPr>
        <p:spPr>
          <a:xfrm>
            <a:off x="609600" y="2249488"/>
            <a:ext cx="10972800" cy="4324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901973B5-3165-469B-96EC-C080741EBFB0}"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237469733"/>
      </p:ext>
    </p:extLst>
  </p:cSld>
  <p:clrMapOvr>
    <a:masterClrMapping/>
  </p:clrMapOvr>
  <p:transition>
    <p:split orient="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Slide Number Placeholder 28"/>
          <p:cNvSpPr>
            <a:spLocks noGrp="1"/>
          </p:cNvSpPr>
          <p:nvPr>
            <p:ph type="sldNum" sz="quarter" idx="10"/>
          </p:nvPr>
        </p:nvSpPr>
        <p:spPr>
          <a:xfrm>
            <a:off x="11093451" y="1589"/>
            <a:ext cx="996949" cy="365125"/>
          </a:xfrm>
        </p:spPr>
        <p:txBody>
          <a:bodyPr/>
          <a:lstStyle>
            <a:lvl1pPr algn="r">
              <a:defRPr sz="1800">
                <a:solidFill>
                  <a:schemeClr val="bg1"/>
                </a:solidFill>
              </a:defRPr>
            </a:lvl1pPr>
          </a:lstStyle>
          <a:p>
            <a:pPr fontAlgn="base">
              <a:spcBef>
                <a:spcPct val="0"/>
              </a:spcBef>
              <a:spcAft>
                <a:spcPct val="0"/>
              </a:spcAft>
              <a:defRPr/>
            </a:pPr>
            <a:fld id="{57BD9F25-10F2-4852-919D-476637012B90}" type="slidenum">
              <a:rPr lang="en-US" smtClean="0">
                <a:solidFill>
                  <a:prstClr val="white"/>
                </a:solidFill>
                <a:latin typeface="Arial" charset="0"/>
              </a:rPr>
              <a:pPr fontAlgn="base">
                <a:spcBef>
                  <a:spcPct val="0"/>
                </a:spcBef>
                <a:spcAft>
                  <a:spcPct val="0"/>
                </a:spcAft>
                <a:defRPr/>
              </a:pPr>
              <a:t>‹#›</a:t>
            </a:fld>
            <a:endParaRPr lang="en-US">
              <a:solidFill>
                <a:prstClr val="white"/>
              </a:solidFill>
              <a:latin typeface="Arial" charset="0"/>
            </a:endParaRPr>
          </a:p>
        </p:txBody>
      </p:sp>
    </p:spTree>
    <p:extLst>
      <p:ext uri="{BB962C8B-B14F-4D97-AF65-F5344CB8AC3E}">
        <p14:creationId xmlns:p14="http://schemas.microsoft.com/office/powerpoint/2010/main" val="1151219475"/>
      </p:ext>
    </p:extLst>
  </p:cSld>
  <p:clrMapOvr>
    <a:masterClrMapping/>
  </p:clrMapOvr>
  <p:transition>
    <p:split orient="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5"/>
          <p:cNvSpPr>
            <a:spLocks noGrp="1"/>
          </p:cNvSpPr>
          <p:nvPr>
            <p:ph type="sldNum" sz="quarter" idx="11"/>
          </p:nvPr>
        </p:nvSpPr>
        <p:spPr/>
        <p:txBody>
          <a:bodyPr/>
          <a:lstStyle>
            <a:lvl1pPr>
              <a:defRPr/>
            </a:lvl1pPr>
          </a:lstStyle>
          <a:p>
            <a:pPr fontAlgn="base">
              <a:spcBef>
                <a:spcPct val="0"/>
              </a:spcBef>
              <a:spcAft>
                <a:spcPct val="0"/>
              </a:spcAft>
              <a:defRPr/>
            </a:pPr>
            <a:fld id="{8D71D311-7C72-46D6-A32A-FA7E3B4B19CD}"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954037251"/>
      </p:ext>
    </p:extLst>
  </p:cSld>
  <p:clrMapOvr>
    <a:masterClrMapping/>
  </p:clrMapOvr>
  <p:transition>
    <p:split orient="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3B28383-3E3D-4C44-AD6A-A978DCFF5D44}"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023A179-AB46-4401-B1CE-AB4940A9092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4124835735"/>
      </p:ext>
    </p:extLst>
  </p:cSld>
  <p:clrMapOvr>
    <a:masterClrMapping/>
  </p:clrMapOvr>
  <p:transition>
    <p:split orient="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0EC7EFB3-16E2-4325-8459-2FC39B92F2BD}"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600A6F02-6E4B-4918-991C-9FDDDC7E276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515201569"/>
      </p:ext>
    </p:extLst>
  </p:cSld>
  <p:clrMapOvr>
    <a:masterClrMapping/>
  </p:clrMapOvr>
  <p:transition>
    <p:split orient="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a:xfrm>
            <a:off x="8782051" y="612775"/>
            <a:ext cx="1276349" cy="457200"/>
          </a:xfrm>
          <a:prstGeom prst="rect">
            <a:avLst/>
          </a:prstGeom>
        </p:spPr>
        <p:txBody>
          <a:bodyPr rtlCol="0"/>
          <a:lstStyle>
            <a:lvl1pPr>
              <a:defRPr/>
            </a:lvl1pPr>
          </a:lstStyle>
          <a:p>
            <a:pPr fontAlgn="base">
              <a:spcBef>
                <a:spcPct val="0"/>
              </a:spcBef>
              <a:spcAft>
                <a:spcPct val="0"/>
              </a:spcAft>
              <a:defRPr/>
            </a:pPr>
            <a:fld id="{1490ABD5-8DB9-411C-88E2-529A0EAD3315}"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8" name="Slide Number Placeholder 26"/>
          <p:cNvSpPr>
            <a:spLocks noGrp="1"/>
          </p:cNvSpPr>
          <p:nvPr>
            <p:ph type="sldNum" sz="quarter" idx="11"/>
          </p:nvPr>
        </p:nvSpPr>
        <p:spPr/>
        <p:txBody>
          <a:bodyPr rtlCol="0"/>
          <a:lstStyle>
            <a:lvl1pPr>
              <a:defRPr/>
            </a:lvl1pPr>
          </a:lstStyle>
          <a:p>
            <a:pPr fontAlgn="base">
              <a:spcBef>
                <a:spcPct val="0"/>
              </a:spcBef>
              <a:spcAft>
                <a:spcPct val="0"/>
              </a:spcAft>
              <a:defRPr/>
            </a:pPr>
            <a:fld id="{BCED8518-1BAE-4187-989E-19AED99EC790}" type="slidenum">
              <a:rPr lang="en-US" smtClean="0">
                <a:latin typeface="Arial" charset="0"/>
              </a:rPr>
              <a:pPr fontAlgn="base">
                <a:spcBef>
                  <a:spcPct val="0"/>
                </a:spcBef>
                <a:spcAft>
                  <a:spcPct val="0"/>
                </a:spcAft>
                <a:defRPr/>
              </a:pPr>
              <a:t>‹#›</a:t>
            </a:fld>
            <a:endParaRPr lang="en-US">
              <a:latin typeface="Arial" charset="0"/>
            </a:endParaRPr>
          </a:p>
        </p:txBody>
      </p:sp>
      <p:sp>
        <p:nvSpPr>
          <p:cNvPr id="9" name="Footer Placeholder 27"/>
          <p:cNvSpPr>
            <a:spLocks noGrp="1"/>
          </p:cNvSpPr>
          <p:nvPr>
            <p:ph type="ftr" sz="quarter" idx="12"/>
          </p:nvPr>
        </p:nvSpPr>
        <p:spPr>
          <a:xfrm>
            <a:off x="7010401" y="612775"/>
            <a:ext cx="1767417" cy="457200"/>
          </a:xfrm>
          <a:prstGeom prst="rect">
            <a:avLst/>
          </a:prstGeom>
        </p:spPr>
        <p:txBody>
          <a:bodyPr rtlCol="0"/>
          <a:lstStyle>
            <a:lvl1pPr>
              <a:defRPr/>
            </a:lvl1pPr>
          </a:lstStyle>
          <a:p>
            <a:pPr fontAlgn="base">
              <a:spcBef>
                <a:spcPct val="0"/>
              </a:spcBef>
              <a:spcAft>
                <a:spcPct val="0"/>
              </a:spcAft>
              <a:defRPr/>
            </a:pPr>
            <a:endParaRPr lang="en-US">
              <a:solidFill>
                <a:prstClr val="black"/>
              </a:solidFill>
              <a:latin typeface="Arial" charset="0"/>
            </a:endParaRPr>
          </a:p>
        </p:txBody>
      </p:sp>
    </p:spTree>
    <p:extLst>
      <p:ext uri="{BB962C8B-B14F-4D97-AF65-F5344CB8AC3E}">
        <p14:creationId xmlns:p14="http://schemas.microsoft.com/office/powerpoint/2010/main" val="3612077872"/>
      </p:ext>
    </p:extLst>
  </p:cSld>
  <p:clrMapOvr>
    <a:masterClrMapping/>
  </p:clrMapOvr>
  <p:transition>
    <p:split orient="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8777818" y="612775"/>
            <a:ext cx="1276349" cy="457200"/>
          </a:xfrm>
          <a:prstGeom prst="rect">
            <a:avLst/>
          </a:prstGeom>
        </p:spPr>
        <p:txBody>
          <a:bodyPr/>
          <a:lstStyle>
            <a:lvl1pPr>
              <a:defRPr/>
            </a:lvl1pPr>
          </a:lstStyle>
          <a:p>
            <a:pPr fontAlgn="base">
              <a:spcBef>
                <a:spcPct val="0"/>
              </a:spcBef>
              <a:spcAft>
                <a:spcPct val="0"/>
              </a:spcAft>
              <a:defRPr/>
            </a:pPr>
            <a:fld id="{256D3CF1-FD0E-4CB8-844D-3F849919BE83}"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4" name="Footer Placeholder 3"/>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5" name="Slide Number Placeholder 4"/>
          <p:cNvSpPr>
            <a:spLocks noGrp="1"/>
          </p:cNvSpPr>
          <p:nvPr>
            <p:ph type="sldNum" sz="quarter" idx="12"/>
          </p:nvPr>
        </p:nvSpPr>
        <p:spPr/>
        <p:txBody>
          <a:bodyPr/>
          <a:lstStyle>
            <a:lvl1pPr>
              <a:defRPr/>
            </a:lvl1pPr>
          </a:lstStyle>
          <a:p>
            <a:pPr fontAlgn="base">
              <a:spcBef>
                <a:spcPct val="0"/>
              </a:spcBef>
              <a:spcAft>
                <a:spcPct val="0"/>
              </a:spcAft>
              <a:defRPr/>
            </a:pPr>
            <a:fld id="{9997895D-6460-4442-998D-8CF860ECCE1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613844215"/>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7D651CDF-6087-4736-8C23-2D1153D24DC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39552255"/>
      </p:ext>
    </p:extLst>
  </p:cSld>
  <p:clrMapOvr>
    <a:masterClrMapping/>
  </p:clrMapOvr>
  <p:transition>
    <p:split orient="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6E25F8C1-1E5A-43C0-AC0C-A7FF308765C0}"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A7AA39FF-C27E-43CF-A47F-A0AAEF36F65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936410959"/>
      </p:ext>
    </p:extLst>
  </p:cSld>
  <p:clrMapOvr>
    <a:masterClrMapping/>
  </p:clrMapOvr>
  <p:transition>
    <p:split orient="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7B77AAEA-3EED-4ADE-89D4-8F0CC702AB2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6" name="Footer Placeholder 5"/>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7"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DFD818AA-93D9-42D7-889B-A9BDDFE4BB7E}"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72414690"/>
      </p:ext>
    </p:extLst>
  </p:cSld>
  <p:clrMapOvr>
    <a:masterClrMapping/>
  </p:clrMapOvr>
  <p:transition>
    <p:split orient="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197B032E-CC7F-4D20-B404-E7F1080854C8}"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5136C0B-5CC5-4DED-999D-A18456A9DA64}"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869367135"/>
      </p:ext>
    </p:extLst>
  </p:cSld>
  <p:clrMapOvr>
    <a:masterClrMapping/>
  </p:clrMapOvr>
  <p:transition>
    <p:split orient="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782051" y="612775"/>
            <a:ext cx="1276349" cy="457200"/>
          </a:xfrm>
          <a:prstGeom prst="rect">
            <a:avLst/>
          </a:prstGeom>
        </p:spPr>
        <p:txBody>
          <a:bodyPr/>
          <a:lstStyle>
            <a:lvl1pPr>
              <a:defRPr/>
            </a:lvl1pPr>
          </a:lstStyle>
          <a:p>
            <a:pPr fontAlgn="base">
              <a:spcBef>
                <a:spcPct val="0"/>
              </a:spcBef>
              <a:spcAft>
                <a:spcPct val="0"/>
              </a:spcAft>
              <a:defRPr/>
            </a:pPr>
            <a:fld id="{ABFFCA1F-32ED-4C43-BB18-05B33010084C}" type="datetime1">
              <a:rPr lang="en-US" smtClean="0">
                <a:solidFill>
                  <a:prstClr val="black"/>
                </a:solidFill>
                <a:latin typeface="Arial" charset="0"/>
              </a:rPr>
              <a:pPr fontAlgn="base">
                <a:spcBef>
                  <a:spcPct val="0"/>
                </a:spcBef>
                <a:spcAft>
                  <a:spcPct val="0"/>
                </a:spcAft>
                <a:defRPr/>
              </a:pPr>
              <a:t>8/17/2023</a:t>
            </a:fld>
            <a:endParaRPr lang="en-US">
              <a:solidFill>
                <a:prstClr val="black"/>
              </a:solidFill>
              <a:latin typeface="Arial" charset="0"/>
            </a:endParaRPr>
          </a:p>
        </p:txBody>
      </p:sp>
      <p:sp>
        <p:nvSpPr>
          <p:cNvPr id="5" name="Footer Placeholder 4"/>
          <p:cNvSpPr>
            <a:spLocks noGrp="1"/>
          </p:cNvSpPr>
          <p:nvPr>
            <p:ph type="ftr" sz="quarter" idx="11"/>
          </p:nvPr>
        </p:nvSpPr>
        <p:spPr>
          <a:xfrm>
            <a:off x="7010401" y="612775"/>
            <a:ext cx="1767417" cy="457200"/>
          </a:xfrm>
          <a:prstGeom prst="rect">
            <a:avLst/>
          </a:prstGeom>
        </p:spPr>
        <p:txBody>
          <a:bodyPr/>
          <a:lstStyle>
            <a:lvl1pPr>
              <a:defRPr/>
            </a:lvl1pPr>
          </a:lstStyle>
          <a:p>
            <a:pPr fontAlgn="base">
              <a:spcBef>
                <a:spcPct val="0"/>
              </a:spcBef>
              <a:spcAft>
                <a:spcPct val="0"/>
              </a:spcAft>
              <a:defRPr/>
            </a:pPr>
            <a:endParaRPr lang="en-US">
              <a:solidFill>
                <a:prstClr val="black"/>
              </a:solidFill>
              <a:latin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7C4DA46-5A9C-441C-9226-26F6F028C0F2}"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886577926"/>
      </p:ext>
    </p:extLst>
  </p:cSld>
  <p:clrMapOvr>
    <a:masterClrMapping/>
  </p:clrMapOvr>
  <p:transition>
    <p:split orient="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6800"/>
          </a:xfrm>
        </p:spPr>
        <p:txBody>
          <a:bodyPr/>
          <a:lstStyle/>
          <a:p>
            <a:r>
              <a:rPr lang="en-US" smtClean="0"/>
              <a:t>Click to edit Master title style</a:t>
            </a:r>
            <a:endParaRPr lang="en-US"/>
          </a:p>
        </p:txBody>
      </p:sp>
      <p:sp>
        <p:nvSpPr>
          <p:cNvPr id="3" name="Content Placeholder 2"/>
          <p:cNvSpPr>
            <a:spLocks noGrp="1"/>
          </p:cNvSpPr>
          <p:nvPr>
            <p:ph idx="1"/>
          </p:nvPr>
        </p:nvSpPr>
        <p:spPr>
          <a:xfrm>
            <a:off x="609600" y="2249488"/>
            <a:ext cx="10972800" cy="4324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22"/>
          <p:cNvSpPr>
            <a:spLocks noGrp="1"/>
          </p:cNvSpPr>
          <p:nvPr>
            <p:ph type="sldNum" sz="quarter" idx="10"/>
          </p:nvPr>
        </p:nvSpPr>
        <p:spPr/>
        <p:txBody>
          <a:bodyPr/>
          <a:lstStyle>
            <a:lvl1pPr>
              <a:defRPr/>
            </a:lvl1pPr>
          </a:lstStyle>
          <a:p>
            <a:pPr fontAlgn="base">
              <a:spcBef>
                <a:spcPct val="0"/>
              </a:spcBef>
              <a:spcAft>
                <a:spcPct val="0"/>
              </a:spcAft>
              <a:defRPr/>
            </a:pPr>
            <a:fld id="{901973B5-3165-469B-96EC-C080741EBFB0}"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4247983158"/>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xmlns=""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xmlns=""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Title Placeholder 21"/>
          <p:cNvSpPr>
            <a:spLocks noGrp="1"/>
          </p:cNvSpPr>
          <p:nvPr>
            <p:ph type="title"/>
          </p:nvPr>
        </p:nvSpPr>
        <p:spPr bwMode="auto">
          <a:xfrm>
            <a:off x="609600" y="1143000"/>
            <a:ext cx="10972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anchor="b"/>
          <a:lstStyle>
            <a:lvl1pPr algn="r" eaLnBrk="1" latinLnBrk="0" hangingPunct="1">
              <a:defRPr kumimoji="0" sz="1800">
                <a:solidFill>
                  <a:srgbClr val="FFFFFF"/>
                </a:solidFill>
              </a:defRPr>
            </a:lvl1pPr>
          </a:lstStyle>
          <a:p>
            <a:pPr fontAlgn="base">
              <a:spcBef>
                <a:spcPct val="0"/>
              </a:spcBef>
              <a:spcAft>
                <a:spcPct val="0"/>
              </a:spcAft>
              <a:defRPr/>
            </a:pPr>
            <a:fld id="{AF291B9E-5B0D-4D3B-9BE4-D7C75D305FA7}"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6525250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p:split orient="vert"/>
  </p:transition>
  <p:timing>
    <p:tnLst>
      <p:par>
        <p:cTn id="1" dur="indefinite" restart="never" nodeType="tmRoot"/>
      </p:par>
    </p:tnLst>
  </p:timing>
  <p:hf hdr="0" ft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Title Placeholder 21"/>
          <p:cNvSpPr>
            <a:spLocks noGrp="1"/>
          </p:cNvSpPr>
          <p:nvPr>
            <p:ph type="title"/>
          </p:nvPr>
        </p:nvSpPr>
        <p:spPr bwMode="auto">
          <a:xfrm>
            <a:off x="609600" y="1143000"/>
            <a:ext cx="10972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anchor="b"/>
          <a:lstStyle>
            <a:lvl1pPr algn="r" eaLnBrk="1" latinLnBrk="0" hangingPunct="1">
              <a:defRPr kumimoji="0" sz="1800">
                <a:solidFill>
                  <a:srgbClr val="FFFFFF"/>
                </a:solidFill>
              </a:defRPr>
            </a:lvl1pPr>
          </a:lstStyle>
          <a:p>
            <a:pPr fontAlgn="base">
              <a:spcBef>
                <a:spcPct val="0"/>
              </a:spcBef>
              <a:spcAft>
                <a:spcPct val="0"/>
              </a:spcAft>
              <a:defRPr/>
            </a:pPr>
            <a:fld id="{AF291B9E-5B0D-4D3B-9BE4-D7C75D305FA7}"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7499141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ransition>
    <p:split orient="vert"/>
  </p:transition>
  <p:timing>
    <p:tnLst>
      <p:par>
        <p:cTn id="1" dur="indefinite" restart="never" nodeType="tmRoot"/>
      </p:par>
    </p:tnLst>
  </p:timing>
  <p:hf hdr="0" ft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Title Placeholder 21"/>
          <p:cNvSpPr>
            <a:spLocks noGrp="1"/>
          </p:cNvSpPr>
          <p:nvPr>
            <p:ph type="title"/>
          </p:nvPr>
        </p:nvSpPr>
        <p:spPr bwMode="auto">
          <a:xfrm>
            <a:off x="609600" y="1143000"/>
            <a:ext cx="10972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anchor="b"/>
          <a:lstStyle>
            <a:lvl1pPr algn="r" eaLnBrk="1" latinLnBrk="0" hangingPunct="1">
              <a:defRPr kumimoji="0" sz="1800">
                <a:solidFill>
                  <a:srgbClr val="FFFFFF"/>
                </a:solidFill>
              </a:defRPr>
            </a:lvl1pPr>
          </a:lstStyle>
          <a:p>
            <a:pPr fontAlgn="base">
              <a:spcBef>
                <a:spcPct val="0"/>
              </a:spcBef>
              <a:spcAft>
                <a:spcPct val="0"/>
              </a:spcAft>
              <a:defRPr/>
            </a:pPr>
            <a:fld id="{AF291B9E-5B0D-4D3B-9BE4-D7C75D305FA7}" type="slidenum">
              <a:rPr lang="en-US" smtClean="0">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18547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split orient="vert"/>
  </p:transition>
  <p:timing>
    <p:tnLst>
      <p:par>
        <p:cTn id="1" dur="indefinite" restart="never" nodeType="tmRoot"/>
      </p:par>
    </p:tnLst>
  </p:timing>
  <p:hf hdr="0" ft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915102" y="1154172"/>
            <a:ext cx="10117959" cy="2281355"/>
          </a:xfrm>
        </p:spPr>
        <p:txBody>
          <a:bodyPr/>
          <a:lstStyle/>
          <a:p>
            <a:pPr algn="l"/>
            <a:r>
              <a:rPr lang="en-US" dirty="0" smtClean="0"/>
              <a:t/>
            </a:r>
            <a:br>
              <a:rPr lang="en-US" dirty="0" smtClean="0"/>
            </a:br>
            <a:r>
              <a:rPr lang="en-US" dirty="0" smtClean="0"/>
              <a:t>HS 229: Environmental </a:t>
            </a:r>
            <a:r>
              <a:rPr lang="en-US" dirty="0" smtClean="0">
                <a:latin typeface="Corbel" panose="020B0503020204020204" pitchFamily="34" charset="0"/>
              </a:rPr>
              <a:t>Economics</a:t>
            </a:r>
            <a:r>
              <a:rPr lang="en-US" dirty="0" smtClean="0"/>
              <a:t/>
            </a:r>
            <a:br>
              <a:rPr lang="en-US" dirty="0" smtClean="0"/>
            </a:b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915101" y="4902925"/>
            <a:ext cx="10632465" cy="1480457"/>
          </a:xfrm>
        </p:spPr>
        <p:txBody>
          <a:bodyPr/>
          <a:lstStyle/>
          <a:p>
            <a:pPr marL="342900" indent="-342900" algn="l"/>
            <a:r>
              <a:rPr lang="en-AU" sz="3600" b="1" dirty="0" err="1" smtClean="0">
                <a:solidFill>
                  <a:srgbClr val="FFFF00"/>
                </a:solidFill>
                <a:latin typeface="Corbel" panose="020B0503020204020204" pitchFamily="34" charset="0"/>
                <a:cs typeface="Times New Roman" pitchFamily="18" charset="0"/>
              </a:rPr>
              <a:t>Mrinal</a:t>
            </a:r>
            <a:r>
              <a:rPr lang="en-AU" sz="3600" b="1" dirty="0" smtClean="0">
                <a:solidFill>
                  <a:srgbClr val="FFFF00"/>
                </a:solidFill>
                <a:latin typeface="Corbel" panose="020B0503020204020204" pitchFamily="34" charset="0"/>
                <a:cs typeface="Times New Roman" pitchFamily="18" charset="0"/>
              </a:rPr>
              <a:t> </a:t>
            </a:r>
            <a:r>
              <a:rPr lang="en-AU" sz="3600" b="1" dirty="0" err="1">
                <a:solidFill>
                  <a:srgbClr val="FFFF00"/>
                </a:solidFill>
                <a:latin typeface="Corbel" panose="020B0503020204020204" pitchFamily="34" charset="0"/>
                <a:cs typeface="Times New Roman" pitchFamily="18" charset="0"/>
              </a:rPr>
              <a:t>Kanti</a:t>
            </a:r>
            <a:r>
              <a:rPr lang="en-AU" sz="3600" b="1" dirty="0">
                <a:solidFill>
                  <a:srgbClr val="FFFF00"/>
                </a:solidFill>
                <a:latin typeface="Corbel" panose="020B0503020204020204" pitchFamily="34" charset="0"/>
                <a:cs typeface="Times New Roman" pitchFamily="18" charset="0"/>
              </a:rPr>
              <a:t> Dutta </a:t>
            </a:r>
            <a:r>
              <a:rPr lang="en-AU" sz="3600" b="1" dirty="0">
                <a:solidFill>
                  <a:schemeClr val="bg1"/>
                </a:solidFill>
                <a:latin typeface="Corbel" panose="020B0503020204020204" pitchFamily="34" charset="0"/>
                <a:cs typeface="Times New Roman" pitchFamily="18" charset="0"/>
              </a:rPr>
              <a:t>(mkdutta@iitg.ac.in)</a:t>
            </a:r>
            <a:r>
              <a:rPr lang="en-AU" sz="3600" b="1" baseline="30000" dirty="0">
                <a:solidFill>
                  <a:schemeClr val="bg1"/>
                </a:solidFill>
                <a:latin typeface="Corbel" panose="020B0503020204020204" pitchFamily="34" charset="0"/>
                <a:cs typeface="Times New Roman" pitchFamily="18" charset="0"/>
              </a:rPr>
              <a:t> </a:t>
            </a:r>
          </a:p>
          <a:p>
            <a:pPr marL="342900" indent="-342900" algn="l"/>
            <a:r>
              <a:rPr lang="en-US" sz="3600" dirty="0">
                <a:solidFill>
                  <a:schemeClr val="bg1"/>
                </a:solidFill>
                <a:latin typeface="Corbel" panose="020B0503020204020204" pitchFamily="34" charset="0"/>
                <a:ea typeface="Verdana" pitchFamily="34" charset="0"/>
                <a:cs typeface="Times New Roman" pitchFamily="18" charset="0"/>
              </a:rPr>
              <a:t>Dept. of Humanities and Social Sciences, IIT </a:t>
            </a:r>
            <a:r>
              <a:rPr lang="en-US" sz="3600" dirty="0" err="1">
                <a:solidFill>
                  <a:schemeClr val="bg1"/>
                </a:solidFill>
                <a:latin typeface="Corbel" panose="020B0503020204020204" pitchFamily="34" charset="0"/>
                <a:ea typeface="Verdana" pitchFamily="34" charset="0"/>
                <a:cs typeface="Times New Roman" pitchFamily="18" charset="0"/>
              </a:rPr>
              <a:t>Guwhati</a:t>
            </a:r>
            <a:r>
              <a:rPr lang="en-US" sz="3600" dirty="0">
                <a:solidFill>
                  <a:schemeClr val="bg1"/>
                </a:solidFill>
                <a:latin typeface="Corbel" panose="020B0503020204020204" pitchFamily="34" charset="0"/>
                <a:ea typeface="Verdana" pitchFamily="34" charset="0"/>
                <a:cs typeface="Times New Roman" pitchFamily="18" charset="0"/>
              </a:rPr>
              <a:t> </a:t>
            </a:r>
          </a:p>
          <a:p>
            <a:endParaRPr lang="ru-RU"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4" name="TextBox 3"/>
          <p:cNvSpPr txBox="1"/>
          <p:nvPr/>
        </p:nvSpPr>
        <p:spPr>
          <a:xfrm>
            <a:off x="670560" y="164477"/>
            <a:ext cx="10276114" cy="784830"/>
          </a:xfrm>
          <a:prstGeom prst="rect">
            <a:avLst/>
          </a:prstGeom>
          <a:noFill/>
        </p:spPr>
        <p:txBody>
          <a:bodyPr wrap="square" rtlCol="0">
            <a:spAutoFit/>
          </a:bodyPr>
          <a:lstStyle/>
          <a:p>
            <a:r>
              <a:rPr lang="en-IN" sz="4500" b="1" dirty="0" smtClean="0">
                <a:solidFill>
                  <a:schemeClr val="bg1"/>
                </a:solidFill>
                <a:latin typeface="+mj-lt"/>
              </a:rPr>
              <a:t>Incomplete Market </a:t>
            </a:r>
            <a:endParaRPr lang="en-IN" sz="4500" b="1" dirty="0">
              <a:solidFill>
                <a:schemeClr val="bg1"/>
              </a:solidFill>
              <a:latin typeface="+mj-lt"/>
            </a:endParaRPr>
          </a:p>
        </p:txBody>
      </p:sp>
      <p:sp>
        <p:nvSpPr>
          <p:cNvPr id="5" name="TextBox 4"/>
          <p:cNvSpPr txBox="1"/>
          <p:nvPr/>
        </p:nvSpPr>
        <p:spPr>
          <a:xfrm>
            <a:off x="670560" y="1073421"/>
            <a:ext cx="10877006" cy="5355312"/>
          </a:xfrm>
          <a:prstGeom prst="rect">
            <a:avLst/>
          </a:prstGeom>
          <a:noFill/>
        </p:spPr>
        <p:txBody>
          <a:bodyPr wrap="square" rtlCol="0">
            <a:spAutoFit/>
          </a:bodyPr>
          <a:lstStyle/>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Markets are complete when enough markets exist to cover each and every possible transaction or contingency so that resources can move to their highest valued use</a:t>
            </a:r>
          </a:p>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A complete market requires a set of well-defined property rights system</a:t>
            </a:r>
          </a:p>
          <a:p>
            <a:pPr marL="457200" indent="-457200" algn="just">
              <a:buFont typeface="Wingdings" panose="05000000000000000000" pitchFamily="2" charset="2"/>
              <a:buChar char="§"/>
            </a:pPr>
            <a:r>
              <a:rPr lang="en-US" sz="3600" b="1" dirty="0">
                <a:solidFill>
                  <a:schemeClr val="bg2">
                    <a:lumMod val="60000"/>
                    <a:lumOff val="40000"/>
                  </a:schemeClr>
                </a:solidFill>
                <a:latin typeface="Calibri" pitchFamily="34" charset="0"/>
              </a:rPr>
              <a:t>Property rights system</a:t>
            </a:r>
            <a:r>
              <a:rPr lang="en-US" sz="3600" dirty="0">
                <a:solidFill>
                  <a:schemeClr val="bg2">
                    <a:lumMod val="60000"/>
                    <a:lumOff val="40000"/>
                  </a:schemeClr>
                </a:solidFill>
                <a:latin typeface="Calibri" pitchFamily="34" charset="0"/>
              </a:rPr>
              <a:t>: </a:t>
            </a:r>
            <a:r>
              <a:rPr lang="en-US" sz="3600" i="1" dirty="0">
                <a:solidFill>
                  <a:schemeClr val="bg2">
                    <a:lumMod val="60000"/>
                    <a:lumOff val="40000"/>
                  </a:schemeClr>
                </a:solidFill>
                <a:latin typeface="Calibri" pitchFamily="34" charset="0"/>
              </a:rPr>
              <a:t>a set of entitlements that define the owner’s privileges and obligations for use of a resource or asset</a:t>
            </a:r>
          </a:p>
          <a:p>
            <a:r>
              <a:rPr lang="en-IN" dirty="0" smtClean="0"/>
              <a:t> </a:t>
            </a:r>
            <a:endParaRPr lang="en-IN" dirty="0"/>
          </a:p>
        </p:txBody>
      </p:sp>
    </p:spTree>
    <p:extLst>
      <p:ext uri="{BB962C8B-B14F-4D97-AF65-F5344CB8AC3E}">
        <p14:creationId xmlns:p14="http://schemas.microsoft.com/office/powerpoint/2010/main" val="965280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4" name="TextBox 3"/>
          <p:cNvSpPr txBox="1"/>
          <p:nvPr/>
        </p:nvSpPr>
        <p:spPr>
          <a:xfrm>
            <a:off x="670560" y="164477"/>
            <a:ext cx="10276114" cy="784830"/>
          </a:xfrm>
          <a:prstGeom prst="rect">
            <a:avLst/>
          </a:prstGeom>
          <a:noFill/>
        </p:spPr>
        <p:txBody>
          <a:bodyPr wrap="square" rtlCol="0">
            <a:spAutoFit/>
          </a:bodyPr>
          <a:lstStyle/>
          <a:p>
            <a:r>
              <a:rPr lang="en-IN" sz="4500" b="1" dirty="0" smtClean="0">
                <a:solidFill>
                  <a:schemeClr val="bg1"/>
                </a:solidFill>
                <a:latin typeface="+mj-lt"/>
              </a:rPr>
              <a:t>Property Rights</a:t>
            </a:r>
            <a:endParaRPr lang="en-IN" sz="4500" b="1" dirty="0">
              <a:solidFill>
                <a:schemeClr val="bg1"/>
              </a:solidFill>
              <a:latin typeface="+mj-lt"/>
            </a:endParaRPr>
          </a:p>
        </p:txBody>
      </p:sp>
      <p:sp>
        <p:nvSpPr>
          <p:cNvPr id="5" name="TextBox 4"/>
          <p:cNvSpPr txBox="1"/>
          <p:nvPr/>
        </p:nvSpPr>
        <p:spPr>
          <a:xfrm>
            <a:off x="670560" y="1073421"/>
            <a:ext cx="10877006" cy="5416868"/>
          </a:xfrm>
          <a:prstGeom prst="rect">
            <a:avLst/>
          </a:prstGeom>
          <a:noFill/>
        </p:spPr>
        <p:txBody>
          <a:bodyPr wrap="square" rtlCol="0">
            <a:spAutoFit/>
          </a:bodyPr>
          <a:lstStyle/>
          <a:p>
            <a:pPr marL="457200" indent="-457200" algn="just">
              <a:buFont typeface="Wingdings" panose="05000000000000000000" pitchFamily="2" charset="2"/>
              <a:buChar char="§"/>
              <a:defRPr/>
            </a:pPr>
            <a:r>
              <a:rPr lang="en-US" sz="3600" dirty="0">
                <a:solidFill>
                  <a:schemeClr val="bg2">
                    <a:lumMod val="60000"/>
                    <a:lumOff val="40000"/>
                  </a:schemeClr>
                </a:solidFill>
                <a:latin typeface="Calibri" pitchFamily="34" charset="0"/>
              </a:rPr>
              <a:t>A well-defined property Rights system has the following key characteristics:</a:t>
            </a:r>
          </a:p>
          <a:p>
            <a:pPr marL="914400" lvl="1" indent="-457200" algn="just">
              <a:buFont typeface="Wingdings" panose="05000000000000000000" pitchFamily="2" charset="2"/>
              <a:buChar char="§"/>
              <a:defRPr/>
            </a:pPr>
            <a:r>
              <a:rPr lang="en-US" sz="3200" i="1" dirty="0">
                <a:solidFill>
                  <a:srgbClr val="FFC000"/>
                </a:solidFill>
                <a:latin typeface="Calibri" pitchFamily="34" charset="0"/>
              </a:rPr>
              <a:t>Comprehensively Assigned:  </a:t>
            </a:r>
            <a:r>
              <a:rPr lang="en-US" sz="3200" dirty="0">
                <a:solidFill>
                  <a:schemeClr val="bg2">
                    <a:lumMod val="40000"/>
                    <a:lumOff val="60000"/>
                  </a:schemeClr>
                </a:solidFill>
                <a:latin typeface="Calibri" pitchFamily="34" charset="0"/>
              </a:rPr>
              <a:t>all resources or assets should either be privately or collectively owned</a:t>
            </a:r>
          </a:p>
          <a:p>
            <a:pPr marL="914400" lvl="1" indent="-457200" algn="just">
              <a:buFont typeface="Wingdings" panose="05000000000000000000" pitchFamily="2" charset="2"/>
              <a:buChar char="§"/>
              <a:defRPr/>
            </a:pPr>
            <a:r>
              <a:rPr lang="en-US" sz="3200" i="1" dirty="0">
                <a:solidFill>
                  <a:srgbClr val="FFC000"/>
                </a:solidFill>
                <a:latin typeface="Calibri" pitchFamily="34" charset="0"/>
              </a:rPr>
              <a:t>Exclusive:</a:t>
            </a:r>
            <a:r>
              <a:rPr lang="en-US" sz="3200" dirty="0">
                <a:solidFill>
                  <a:schemeClr val="bg2">
                    <a:lumMod val="40000"/>
                    <a:lumOff val="60000"/>
                  </a:schemeClr>
                </a:solidFill>
                <a:latin typeface="Calibri" pitchFamily="34" charset="0"/>
              </a:rPr>
              <a:t> all benefits and costs should accrue to the owner only either directly or </a:t>
            </a:r>
            <a:r>
              <a:rPr lang="en-US" sz="3200" dirty="0" smtClean="0">
                <a:solidFill>
                  <a:schemeClr val="bg2">
                    <a:lumMod val="40000"/>
                    <a:lumOff val="60000"/>
                  </a:schemeClr>
                </a:solidFill>
                <a:latin typeface="Calibri" pitchFamily="34" charset="0"/>
              </a:rPr>
              <a:t>by sale to others</a:t>
            </a:r>
            <a:endParaRPr lang="en-US" sz="3200" dirty="0">
              <a:solidFill>
                <a:schemeClr val="bg2">
                  <a:lumMod val="40000"/>
                  <a:lumOff val="60000"/>
                </a:schemeClr>
              </a:solidFill>
              <a:latin typeface="Calibri" pitchFamily="34" charset="0"/>
            </a:endParaRPr>
          </a:p>
          <a:p>
            <a:pPr marL="914400" lvl="1" indent="-457200" algn="just">
              <a:buFont typeface="Wingdings" panose="05000000000000000000" pitchFamily="2" charset="2"/>
              <a:buChar char="§"/>
              <a:defRPr/>
            </a:pPr>
            <a:r>
              <a:rPr lang="en-US" sz="3200" i="1" dirty="0" smtClean="0">
                <a:solidFill>
                  <a:srgbClr val="FFC000"/>
                </a:solidFill>
                <a:latin typeface="Calibri" pitchFamily="34" charset="0"/>
              </a:rPr>
              <a:t>Transferable:</a:t>
            </a:r>
            <a:r>
              <a:rPr lang="en-US" sz="3200" dirty="0">
                <a:solidFill>
                  <a:srgbClr val="FFC000"/>
                </a:solidFill>
                <a:latin typeface="Calibri" pitchFamily="34" charset="0"/>
              </a:rPr>
              <a:t> </a:t>
            </a:r>
            <a:r>
              <a:rPr lang="en-US" sz="3200" dirty="0" smtClean="0">
                <a:solidFill>
                  <a:schemeClr val="bg2">
                    <a:lumMod val="40000"/>
                    <a:lumOff val="60000"/>
                  </a:schemeClr>
                </a:solidFill>
                <a:latin typeface="Calibri" pitchFamily="34" charset="0"/>
              </a:rPr>
              <a:t>from </a:t>
            </a:r>
            <a:r>
              <a:rPr lang="en-US" sz="3200" dirty="0">
                <a:solidFill>
                  <a:schemeClr val="bg2">
                    <a:lumMod val="40000"/>
                    <a:lumOff val="60000"/>
                  </a:schemeClr>
                </a:solidFill>
                <a:latin typeface="Calibri" pitchFamily="34" charset="0"/>
              </a:rPr>
              <a:t>one owner to another in a voluntary exchange</a:t>
            </a:r>
          </a:p>
          <a:p>
            <a:pPr marL="914400" lvl="1" indent="-457200" algn="just">
              <a:buFont typeface="Wingdings" panose="05000000000000000000" pitchFamily="2" charset="2"/>
              <a:buChar char="§"/>
              <a:defRPr/>
            </a:pPr>
            <a:r>
              <a:rPr lang="en-US" sz="3200" i="1" dirty="0">
                <a:solidFill>
                  <a:srgbClr val="FFC000"/>
                </a:solidFill>
                <a:latin typeface="Calibri" pitchFamily="34" charset="0"/>
              </a:rPr>
              <a:t>Secure:</a:t>
            </a:r>
            <a:r>
              <a:rPr lang="en-US" sz="3200" i="1" dirty="0">
                <a:solidFill>
                  <a:schemeClr val="bg2">
                    <a:lumMod val="40000"/>
                    <a:lumOff val="60000"/>
                  </a:schemeClr>
                </a:solidFill>
                <a:latin typeface="Calibri" pitchFamily="34" charset="0"/>
              </a:rPr>
              <a:t> </a:t>
            </a:r>
            <a:r>
              <a:rPr lang="en-US" sz="3200" dirty="0">
                <a:solidFill>
                  <a:schemeClr val="bg2">
                    <a:lumMod val="40000"/>
                    <a:lumOff val="60000"/>
                  </a:schemeClr>
                </a:solidFill>
                <a:latin typeface="Calibri" pitchFamily="34" charset="0"/>
              </a:rPr>
              <a:t>from involuntary seizure or encroachment by other individuals, firms or the government</a:t>
            </a:r>
          </a:p>
          <a:p>
            <a:r>
              <a:rPr lang="en-IN" dirty="0" smtClean="0"/>
              <a:t> </a:t>
            </a:r>
            <a:endParaRPr lang="en-IN" dirty="0"/>
          </a:p>
        </p:txBody>
      </p:sp>
    </p:spTree>
    <p:extLst>
      <p:ext uri="{BB962C8B-B14F-4D97-AF65-F5344CB8AC3E}">
        <p14:creationId xmlns:p14="http://schemas.microsoft.com/office/powerpoint/2010/main" val="202079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07F59756-1356-452B-94BD-0968BC6FEA9D}" type="slidenum">
              <a:rPr lang="en-US" smtClean="0"/>
              <a:pPr/>
              <a:t>12</a:t>
            </a:fld>
            <a:endParaRPr lang="en-US" smtClean="0"/>
          </a:p>
        </p:txBody>
      </p:sp>
      <p:sp>
        <p:nvSpPr>
          <p:cNvPr id="6" name="Title 1"/>
          <p:cNvSpPr txBox="1">
            <a:spLocks/>
          </p:cNvSpPr>
          <p:nvPr/>
        </p:nvSpPr>
        <p:spPr bwMode="auto">
          <a:xfrm>
            <a:off x="797170" y="820615"/>
            <a:ext cx="5991384" cy="533400"/>
          </a:xfrm>
          <a:prstGeom prst="rect">
            <a:avLst/>
          </a:prstGeom>
          <a:noFill/>
          <a:ln w="9525">
            <a:noFill/>
            <a:miter lim="800000"/>
            <a:headEnd/>
            <a:tailEnd/>
          </a:ln>
          <a:effectLst/>
        </p:spPr>
        <p:txBody>
          <a:bodyPr anchor="ctr"/>
          <a:lstStyle/>
          <a:p>
            <a:pPr>
              <a:defRPr/>
            </a:pPr>
            <a:r>
              <a:rPr lang="en-US" sz="40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Incomplete market</a:t>
            </a:r>
          </a:p>
        </p:txBody>
      </p:sp>
      <p:sp>
        <p:nvSpPr>
          <p:cNvPr id="16388" name="TextBox 7"/>
          <p:cNvSpPr txBox="1">
            <a:spLocks noChangeArrowheads="1"/>
          </p:cNvSpPr>
          <p:nvPr/>
        </p:nvSpPr>
        <p:spPr bwMode="auto">
          <a:xfrm>
            <a:off x="797170" y="2039818"/>
            <a:ext cx="7543800" cy="1631216"/>
          </a:xfrm>
          <a:prstGeom prst="rect">
            <a:avLst/>
          </a:prstGeom>
          <a:noFill/>
          <a:ln w="9525">
            <a:noFill/>
            <a:miter lim="800000"/>
            <a:headEnd/>
            <a:tailEnd/>
          </a:ln>
        </p:spPr>
        <p:txBody>
          <a:bodyPr wrap="square">
            <a:spAutoFit/>
          </a:bodyPr>
          <a:lstStyle/>
          <a:p>
            <a:pPr marL="457200" indent="-457200" algn="just">
              <a:buFont typeface="Wingdings" panose="05000000000000000000" pitchFamily="2" charset="2"/>
              <a:buChar char="§"/>
              <a:defRPr/>
            </a:pPr>
            <a:r>
              <a:rPr lang="en-US" sz="3600" dirty="0">
                <a:solidFill>
                  <a:srgbClr val="FFC000"/>
                </a:solidFill>
                <a:latin typeface="Calibri" pitchFamily="34" charset="0"/>
              </a:rPr>
              <a:t>Property rights in case of</a:t>
            </a:r>
          </a:p>
          <a:p>
            <a:pPr marL="914400" lvl="1" indent="-457200" algn="just">
              <a:buFont typeface="Wingdings" panose="05000000000000000000" pitchFamily="2" charset="2"/>
              <a:buChar char="§"/>
              <a:defRPr/>
            </a:pPr>
            <a:r>
              <a:rPr lang="en-US" sz="3200" dirty="0">
                <a:solidFill>
                  <a:schemeClr val="bg2">
                    <a:lumMod val="40000"/>
                    <a:lumOff val="60000"/>
                  </a:schemeClr>
                </a:solidFill>
                <a:latin typeface="Calibri" pitchFamily="34" charset="0"/>
              </a:rPr>
              <a:t>Air</a:t>
            </a:r>
          </a:p>
          <a:p>
            <a:pPr marL="914400" lvl="1" indent="-457200" algn="just">
              <a:buFont typeface="Wingdings" panose="05000000000000000000" pitchFamily="2" charset="2"/>
              <a:buChar char="§"/>
              <a:defRPr/>
            </a:pPr>
            <a:r>
              <a:rPr lang="en-US" sz="3200" dirty="0">
                <a:solidFill>
                  <a:schemeClr val="bg2">
                    <a:lumMod val="40000"/>
                    <a:lumOff val="60000"/>
                  </a:schemeClr>
                </a:solidFill>
                <a:latin typeface="Calibri" pitchFamily="34" charset="0"/>
              </a:rPr>
              <a:t>Rivers, etc.</a:t>
            </a:r>
          </a:p>
        </p:txBody>
      </p:sp>
    </p:spTree>
    <p:extLst>
      <p:ext uri="{BB962C8B-B14F-4D97-AF65-F5344CB8AC3E}">
        <p14:creationId xmlns:p14="http://schemas.microsoft.com/office/powerpoint/2010/main" val="3189351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0D142598-5B56-4A97-ADC4-3C3DFD91C626}" type="slidenum">
              <a:rPr lang="en-US" smtClean="0"/>
              <a:pPr/>
              <a:t>13</a:t>
            </a:fld>
            <a:endParaRPr lang="en-US" smtClean="0"/>
          </a:p>
        </p:txBody>
      </p:sp>
      <p:sp>
        <p:nvSpPr>
          <p:cNvPr id="6" name="Title 1"/>
          <p:cNvSpPr txBox="1">
            <a:spLocks/>
          </p:cNvSpPr>
          <p:nvPr/>
        </p:nvSpPr>
        <p:spPr bwMode="auto">
          <a:xfrm>
            <a:off x="794238" y="482740"/>
            <a:ext cx="5991384" cy="533400"/>
          </a:xfrm>
          <a:prstGeom prst="rect">
            <a:avLst/>
          </a:prstGeom>
          <a:noFill/>
          <a:ln w="9525">
            <a:noFill/>
            <a:miter lim="800000"/>
            <a:headEnd/>
            <a:tailEnd/>
          </a:ln>
          <a:effectLst/>
        </p:spPr>
        <p:txBody>
          <a:bodyPr anchor="ctr"/>
          <a:lstStyle/>
          <a:p>
            <a:pPr>
              <a:defRPr/>
            </a:pPr>
            <a:r>
              <a:rPr lang="en-US" sz="36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externality</a:t>
            </a:r>
          </a:p>
        </p:txBody>
      </p:sp>
      <p:sp>
        <p:nvSpPr>
          <p:cNvPr id="30724" name="TextBox 7"/>
          <p:cNvSpPr txBox="1">
            <a:spLocks noChangeArrowheads="1"/>
          </p:cNvSpPr>
          <p:nvPr/>
        </p:nvSpPr>
        <p:spPr bwMode="auto">
          <a:xfrm>
            <a:off x="706314" y="1753319"/>
            <a:ext cx="11145717" cy="4203289"/>
          </a:xfrm>
          <a:prstGeom prst="rect">
            <a:avLst/>
          </a:prstGeom>
          <a:noFill/>
          <a:ln w="9525">
            <a:noFill/>
            <a:miter lim="800000"/>
            <a:headEnd/>
            <a:tailEnd/>
          </a:ln>
        </p:spPr>
        <p:txBody>
          <a:bodyPr wrap="square">
            <a:spAutoFit/>
          </a:bodyPr>
          <a:lstStyle/>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One of the prominent reasons for market failure</a:t>
            </a:r>
          </a:p>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Normally actions or decisions by one individual agent does not directly affect anybody else</a:t>
            </a:r>
          </a:p>
          <a:p>
            <a:pPr marL="914400" lvl="1"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For example: purchase of shoes</a:t>
            </a:r>
          </a:p>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Some other actions affect others directly</a:t>
            </a:r>
          </a:p>
          <a:p>
            <a:pPr marL="914400" lvl="1"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For example: driving near hospital (harmful </a:t>
            </a:r>
            <a:r>
              <a:rPr lang="en-US" sz="3600" dirty="0" smtClean="0">
                <a:solidFill>
                  <a:schemeClr val="bg2">
                    <a:lumMod val="60000"/>
                    <a:lumOff val="40000"/>
                  </a:schemeClr>
                </a:solidFill>
                <a:latin typeface="Calibri" pitchFamily="34" charset="0"/>
              </a:rPr>
              <a:t>effects)</a:t>
            </a:r>
            <a:endParaRPr lang="en-US" sz="3600" dirty="0">
              <a:solidFill>
                <a:schemeClr val="bg2">
                  <a:lumMod val="60000"/>
                  <a:lumOff val="40000"/>
                </a:schemeClr>
              </a:solidFill>
              <a:latin typeface="Calibri" pitchFamily="34" charset="0"/>
            </a:endParaRPr>
          </a:p>
          <a:p>
            <a:pPr marL="914400" lvl="1"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Inoculation of children (beneficial effects)</a:t>
            </a:r>
          </a:p>
          <a:p>
            <a:pPr algn="just"/>
            <a:endParaRPr lang="en-US" sz="1200" dirty="0">
              <a:latin typeface="Calibri" pitchFamily="34" charset="0"/>
            </a:endParaRPr>
          </a:p>
        </p:txBody>
      </p:sp>
      <p:sp>
        <p:nvSpPr>
          <p:cNvPr id="5" name="TextBox 7"/>
          <p:cNvSpPr txBox="1">
            <a:spLocks noChangeArrowheads="1"/>
          </p:cNvSpPr>
          <p:nvPr/>
        </p:nvSpPr>
        <p:spPr bwMode="auto">
          <a:xfrm>
            <a:off x="1277816" y="5799701"/>
            <a:ext cx="10143392" cy="830997"/>
          </a:xfrm>
          <a:prstGeom prst="rect">
            <a:avLst/>
          </a:prstGeom>
          <a:solidFill>
            <a:schemeClr val="tx1"/>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An externality is defined as an action by one individual agent that provides benefits or costs affecting other individual agents</a:t>
            </a:r>
          </a:p>
        </p:txBody>
      </p:sp>
    </p:spTree>
    <p:extLst>
      <p:ext uri="{BB962C8B-B14F-4D97-AF65-F5344CB8AC3E}">
        <p14:creationId xmlns:p14="http://schemas.microsoft.com/office/powerpoint/2010/main" val="122419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0D142598-5B56-4A97-ADC4-3C3DFD91C626}" type="slidenum">
              <a:rPr lang="en-US" smtClean="0"/>
              <a:pPr/>
              <a:t>14</a:t>
            </a:fld>
            <a:endParaRPr lang="en-US" smtClean="0"/>
          </a:p>
        </p:txBody>
      </p:sp>
      <p:sp>
        <p:nvSpPr>
          <p:cNvPr id="6" name="Title 1"/>
          <p:cNvSpPr txBox="1">
            <a:spLocks/>
          </p:cNvSpPr>
          <p:nvPr/>
        </p:nvSpPr>
        <p:spPr bwMode="auto">
          <a:xfrm>
            <a:off x="779584" y="846993"/>
            <a:ext cx="5991384" cy="533400"/>
          </a:xfrm>
          <a:prstGeom prst="rect">
            <a:avLst/>
          </a:prstGeom>
          <a:noFill/>
          <a:ln w="9525">
            <a:noFill/>
            <a:miter lim="800000"/>
            <a:headEnd/>
            <a:tailEnd/>
          </a:ln>
          <a:effectLst/>
        </p:spPr>
        <p:txBody>
          <a:bodyPr anchor="ctr"/>
          <a:lstStyle/>
          <a:p>
            <a:pPr>
              <a:defRPr/>
            </a:pPr>
            <a:r>
              <a:rPr lang="en-US" sz="36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externality</a:t>
            </a:r>
          </a:p>
        </p:txBody>
      </p:sp>
      <p:sp>
        <p:nvSpPr>
          <p:cNvPr id="30724" name="TextBox 7"/>
          <p:cNvSpPr txBox="1">
            <a:spLocks noChangeArrowheads="1"/>
          </p:cNvSpPr>
          <p:nvPr/>
        </p:nvSpPr>
        <p:spPr bwMode="auto">
          <a:xfrm>
            <a:off x="779583" y="2025164"/>
            <a:ext cx="10395440" cy="3804136"/>
          </a:xfrm>
          <a:prstGeom prst="rect">
            <a:avLst/>
          </a:prstGeom>
          <a:noFill/>
          <a:ln w="9525">
            <a:noFill/>
            <a:miter lim="800000"/>
            <a:headEnd/>
            <a:tailEnd/>
          </a:ln>
        </p:spPr>
        <p:txBody>
          <a:bodyPr wrap="square">
            <a:spAutoFit/>
          </a:bodyPr>
          <a:lstStyle/>
          <a:p>
            <a:pPr marL="457200" indent="-457200" algn="just">
              <a:buFont typeface="Wingdings" panose="05000000000000000000" pitchFamily="2" charset="2"/>
              <a:buChar char="§"/>
            </a:pPr>
            <a:r>
              <a:rPr lang="en-GB" sz="3600" dirty="0">
                <a:solidFill>
                  <a:schemeClr val="bg2">
                    <a:lumMod val="60000"/>
                    <a:lumOff val="40000"/>
                  </a:schemeClr>
                </a:solidFill>
                <a:latin typeface="Calibri" pitchFamily="34" charset="0"/>
              </a:rPr>
              <a:t>Decision makers do not take into account the cost imposed on society and others as a result of their decision</a:t>
            </a:r>
          </a:p>
          <a:p>
            <a:pPr algn="just"/>
            <a:endParaRPr lang="en-GB" sz="3200" dirty="0">
              <a:solidFill>
                <a:schemeClr val="bg2">
                  <a:lumMod val="60000"/>
                  <a:lumOff val="40000"/>
                </a:schemeClr>
              </a:solidFill>
              <a:latin typeface="Calibri" pitchFamily="34" charset="0"/>
            </a:endParaRPr>
          </a:p>
          <a:p>
            <a:pPr marL="914400" lvl="1" indent="-457200" algn="just">
              <a:buFont typeface="Wingdings" panose="05000000000000000000" pitchFamily="2" charset="2"/>
              <a:buChar char="§"/>
            </a:pPr>
            <a:r>
              <a:rPr lang="en-GB" sz="3200" dirty="0" smtClean="0">
                <a:solidFill>
                  <a:schemeClr val="bg2">
                    <a:lumMod val="60000"/>
                    <a:lumOff val="40000"/>
                  </a:schemeClr>
                </a:solidFill>
                <a:latin typeface="Calibri" pitchFamily="34" charset="0"/>
              </a:rPr>
              <a:t>e.g. pollution</a:t>
            </a:r>
            <a:r>
              <a:rPr lang="en-GB" sz="3200" dirty="0">
                <a:solidFill>
                  <a:schemeClr val="bg2">
                    <a:lumMod val="60000"/>
                    <a:lumOff val="40000"/>
                  </a:schemeClr>
                </a:solidFill>
                <a:latin typeface="Calibri" pitchFamily="34" charset="0"/>
              </a:rPr>
              <a:t>, traffic congestion, environmental degradation, depletion of the ozone layer, etc.</a:t>
            </a:r>
          </a:p>
          <a:p>
            <a:pPr algn="just"/>
            <a:endParaRPr lang="en-US" sz="3200" dirty="0">
              <a:latin typeface="Calibri" pitchFamily="34" charset="0"/>
            </a:endParaRPr>
          </a:p>
        </p:txBody>
      </p:sp>
    </p:spTree>
    <p:extLst>
      <p:ext uri="{BB962C8B-B14F-4D97-AF65-F5344CB8AC3E}">
        <p14:creationId xmlns:p14="http://schemas.microsoft.com/office/powerpoint/2010/main" val="194641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C4009785-0427-48DA-A80A-26C1E3384B6E}" type="slidenum">
              <a:rPr lang="en-US" smtClean="0"/>
              <a:pPr/>
              <a:t>15</a:t>
            </a:fld>
            <a:endParaRPr lang="en-US" smtClean="0"/>
          </a:p>
        </p:txBody>
      </p:sp>
      <p:sp>
        <p:nvSpPr>
          <p:cNvPr id="6" name="Title 1"/>
          <p:cNvSpPr txBox="1">
            <a:spLocks/>
          </p:cNvSpPr>
          <p:nvPr/>
        </p:nvSpPr>
        <p:spPr bwMode="auto">
          <a:xfrm>
            <a:off x="823136" y="926123"/>
            <a:ext cx="5991384" cy="533400"/>
          </a:xfrm>
          <a:prstGeom prst="rect">
            <a:avLst/>
          </a:prstGeom>
          <a:noFill/>
          <a:ln w="9525">
            <a:noFill/>
            <a:miter lim="800000"/>
            <a:headEnd/>
            <a:tailEnd/>
          </a:ln>
          <a:effectLst/>
        </p:spPr>
        <p:txBody>
          <a:bodyPr anchor="ctr"/>
          <a:lstStyle/>
          <a:p>
            <a:pPr>
              <a:defRPr/>
            </a:pPr>
            <a:r>
              <a:rPr lang="en-US" sz="36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externality</a:t>
            </a:r>
          </a:p>
        </p:txBody>
      </p:sp>
      <p:sp>
        <p:nvSpPr>
          <p:cNvPr id="31748" name="TextBox 7"/>
          <p:cNvSpPr txBox="1">
            <a:spLocks noChangeArrowheads="1"/>
          </p:cNvSpPr>
          <p:nvPr/>
        </p:nvSpPr>
        <p:spPr bwMode="auto">
          <a:xfrm>
            <a:off x="823136" y="1817078"/>
            <a:ext cx="10530664" cy="4154984"/>
          </a:xfrm>
          <a:prstGeom prst="rect">
            <a:avLst/>
          </a:prstGeom>
          <a:noFill/>
          <a:ln w="9525">
            <a:noFill/>
            <a:miter lim="800000"/>
            <a:headEnd/>
            <a:tailEnd/>
          </a:ln>
        </p:spPr>
        <p:txBody>
          <a:bodyPr wrap="square">
            <a:spAutoFit/>
          </a:bodyPr>
          <a:lstStyle/>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Two Types of Externality: </a:t>
            </a:r>
          </a:p>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Positive and Negative</a:t>
            </a:r>
          </a:p>
          <a:p>
            <a:pPr marL="914400" lvl="1" indent="-457200" algn="just">
              <a:buFont typeface="Wingdings" panose="05000000000000000000" pitchFamily="2" charset="2"/>
              <a:buChar char="§"/>
            </a:pPr>
            <a:r>
              <a:rPr lang="en-US" sz="3200" dirty="0" smtClean="0">
                <a:solidFill>
                  <a:schemeClr val="bg2">
                    <a:lumMod val="60000"/>
                    <a:lumOff val="40000"/>
                  </a:schemeClr>
                </a:solidFill>
                <a:latin typeface="Calibri" pitchFamily="34" charset="0"/>
              </a:rPr>
              <a:t>Positive: when </a:t>
            </a:r>
            <a:r>
              <a:rPr lang="en-US" sz="3200" dirty="0">
                <a:solidFill>
                  <a:schemeClr val="bg2">
                    <a:lumMod val="60000"/>
                    <a:lumOff val="40000"/>
                  </a:schemeClr>
                </a:solidFill>
                <a:latin typeface="Calibri" pitchFamily="34" charset="0"/>
              </a:rPr>
              <a:t>action of individual agent has 	beneficial </a:t>
            </a:r>
            <a:r>
              <a:rPr lang="en-US" sz="3200" dirty="0" smtClean="0">
                <a:solidFill>
                  <a:schemeClr val="bg2">
                    <a:lumMod val="60000"/>
                    <a:lumOff val="40000"/>
                  </a:schemeClr>
                </a:solidFill>
                <a:latin typeface="Calibri" pitchFamily="34" charset="0"/>
              </a:rPr>
              <a:t>effects</a:t>
            </a:r>
          </a:p>
          <a:p>
            <a:pPr marL="914400" lvl="1" indent="-457200" algn="just">
              <a:buFont typeface="Wingdings" panose="05000000000000000000" pitchFamily="2" charset="2"/>
              <a:buChar char="§"/>
            </a:pPr>
            <a:r>
              <a:rPr lang="en-US" sz="3200" dirty="0" smtClean="0">
                <a:solidFill>
                  <a:schemeClr val="bg2">
                    <a:lumMod val="60000"/>
                    <a:lumOff val="40000"/>
                  </a:schemeClr>
                </a:solidFill>
                <a:latin typeface="Calibri" pitchFamily="34" charset="0"/>
              </a:rPr>
              <a:t>Examples</a:t>
            </a:r>
            <a:r>
              <a:rPr lang="en-US" sz="3200" dirty="0">
                <a:solidFill>
                  <a:schemeClr val="bg2">
                    <a:lumMod val="60000"/>
                    <a:lumOff val="40000"/>
                  </a:schemeClr>
                </a:solidFill>
                <a:latin typeface="Calibri" pitchFamily="34" charset="0"/>
              </a:rPr>
              <a:t>: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Vaccination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Flower gardens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Production of Honey</a:t>
            </a:r>
          </a:p>
        </p:txBody>
      </p:sp>
    </p:spTree>
    <p:extLst>
      <p:ext uri="{BB962C8B-B14F-4D97-AF65-F5344CB8AC3E}">
        <p14:creationId xmlns:p14="http://schemas.microsoft.com/office/powerpoint/2010/main" val="3127685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1748">
                                            <p:txEl>
                                              <p:pRg st="5" end="5"/>
                                            </p:txEl>
                                          </p:spTgt>
                                        </p:tgtEl>
                                        <p:attrNameLst>
                                          <p:attrName>style.visibility</p:attrName>
                                        </p:attrNameLst>
                                      </p:cBhvr>
                                      <p:to>
                                        <p:strVal val="visible"/>
                                      </p:to>
                                    </p:set>
                                    <p:anim calcmode="lin" valueType="num">
                                      <p:cBhvr additive="base">
                                        <p:cTn id="11" dur="500" fill="hold"/>
                                        <p:tgtEl>
                                          <p:spTgt spid="3174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1748">
                                            <p:txEl>
                                              <p:pRg st="6" end="6"/>
                                            </p:txEl>
                                          </p:spTgt>
                                        </p:tgtEl>
                                        <p:attrNameLst>
                                          <p:attrName>style.visibility</p:attrName>
                                        </p:attrNameLst>
                                      </p:cBhvr>
                                      <p:to>
                                        <p:strVal val="visible"/>
                                      </p:to>
                                    </p:set>
                                    <p:animEffect transition="in" filter="wheel(1)">
                                      <p:cBhvr>
                                        <p:cTn id="17" dur="2000"/>
                                        <p:tgtEl>
                                          <p:spTgt spid="3174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748">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1748">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17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C4009785-0427-48DA-A80A-26C1E3384B6E}" type="slidenum">
              <a:rPr lang="en-US" smtClean="0"/>
              <a:pPr/>
              <a:t>16</a:t>
            </a:fld>
            <a:endParaRPr lang="en-US" smtClean="0"/>
          </a:p>
        </p:txBody>
      </p:sp>
      <p:sp>
        <p:nvSpPr>
          <p:cNvPr id="6" name="Title 1"/>
          <p:cNvSpPr txBox="1">
            <a:spLocks/>
          </p:cNvSpPr>
          <p:nvPr/>
        </p:nvSpPr>
        <p:spPr bwMode="auto">
          <a:xfrm>
            <a:off x="791307" y="779585"/>
            <a:ext cx="5991384" cy="533400"/>
          </a:xfrm>
          <a:prstGeom prst="rect">
            <a:avLst/>
          </a:prstGeom>
          <a:noFill/>
          <a:ln w="9525">
            <a:noFill/>
            <a:miter lim="800000"/>
            <a:headEnd/>
            <a:tailEnd/>
          </a:ln>
          <a:effectLst/>
        </p:spPr>
        <p:txBody>
          <a:bodyPr anchor="ctr"/>
          <a:lstStyle/>
          <a:p>
            <a:pPr>
              <a:defRPr/>
            </a:pPr>
            <a:r>
              <a:rPr lang="en-US" sz="36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externality</a:t>
            </a:r>
          </a:p>
        </p:txBody>
      </p:sp>
      <p:sp>
        <p:nvSpPr>
          <p:cNvPr id="31748" name="TextBox 7"/>
          <p:cNvSpPr txBox="1">
            <a:spLocks noChangeArrowheads="1"/>
          </p:cNvSpPr>
          <p:nvPr/>
        </p:nvSpPr>
        <p:spPr bwMode="auto">
          <a:xfrm>
            <a:off x="791306" y="2086611"/>
            <a:ext cx="10410093" cy="3662541"/>
          </a:xfrm>
          <a:prstGeom prst="rect">
            <a:avLst/>
          </a:prstGeom>
          <a:noFill/>
          <a:ln w="9525">
            <a:noFill/>
            <a:miter lim="800000"/>
            <a:headEnd/>
            <a:tailEnd/>
          </a:ln>
        </p:spPr>
        <p:txBody>
          <a:bodyPr wrap="square">
            <a:spAutoFit/>
          </a:bodyPr>
          <a:lstStyle/>
          <a:p>
            <a:pPr marL="457200" indent="-457200" algn="just">
              <a:buFont typeface="Wingdings" panose="05000000000000000000" pitchFamily="2" charset="2"/>
              <a:buChar char="§"/>
            </a:pPr>
            <a:r>
              <a:rPr lang="en-US" sz="3600" dirty="0">
                <a:solidFill>
                  <a:schemeClr val="bg2">
                    <a:lumMod val="60000"/>
                    <a:lumOff val="40000"/>
                  </a:schemeClr>
                </a:solidFill>
                <a:latin typeface="Calibri" pitchFamily="34" charset="0"/>
              </a:rPr>
              <a:t>Negative: when action has negative effects on the agents</a:t>
            </a:r>
          </a:p>
          <a:p>
            <a:pPr marL="914400" lvl="1"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Examples: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Playing of loud music at 4 a.m.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Riding on a noisy motor cycle</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Smoking in a public place </a:t>
            </a:r>
          </a:p>
          <a:p>
            <a:pPr marL="1371600" lvl="2" indent="-457200" algn="just">
              <a:buFont typeface="Wingdings" panose="05000000000000000000" pitchFamily="2" charset="2"/>
              <a:buChar char="§"/>
            </a:pPr>
            <a:r>
              <a:rPr lang="en-US" sz="3200" dirty="0">
                <a:solidFill>
                  <a:schemeClr val="bg2">
                    <a:lumMod val="60000"/>
                    <a:lumOff val="40000"/>
                  </a:schemeClr>
                </a:solidFill>
                <a:latin typeface="Calibri" pitchFamily="34" charset="0"/>
              </a:rPr>
              <a:t>Dumping of waste in a river by a paper mill</a:t>
            </a:r>
            <a:endParaRPr lang="en-US" sz="1200" dirty="0">
              <a:solidFill>
                <a:schemeClr val="bg2">
                  <a:lumMod val="60000"/>
                  <a:lumOff val="40000"/>
                </a:schemeClr>
              </a:solidFill>
              <a:latin typeface="Calibri" pitchFamily="34" charset="0"/>
            </a:endParaRPr>
          </a:p>
        </p:txBody>
      </p:sp>
    </p:spTree>
    <p:extLst>
      <p:ext uri="{BB962C8B-B14F-4D97-AF65-F5344CB8AC3E}">
        <p14:creationId xmlns:p14="http://schemas.microsoft.com/office/powerpoint/2010/main" val="2011636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1748">
                                            <p:txEl>
                                              <p:pRg st="3" end="3"/>
                                            </p:txEl>
                                          </p:spTgt>
                                        </p:tgtEl>
                                        <p:attrNameLst>
                                          <p:attrName>style.visibility</p:attrName>
                                        </p:attrNameLst>
                                      </p:cBhvr>
                                      <p:to>
                                        <p:strVal val="visible"/>
                                      </p:to>
                                    </p:set>
                                    <p:anim calcmode="lin" valueType="num">
                                      <p:cBhvr additive="base">
                                        <p:cTn id="11" dur="500" fill="hold"/>
                                        <p:tgtEl>
                                          <p:spTgt spid="3174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fade">
                                      <p:cBhvr>
                                        <p:cTn id="17" dur="1000"/>
                                        <p:tgtEl>
                                          <p:spTgt spid="31748">
                                            <p:txEl>
                                              <p:pRg st="4" end="4"/>
                                            </p:txEl>
                                          </p:spTgt>
                                        </p:tgtEl>
                                      </p:cBhvr>
                                    </p:animEffect>
                                    <p:anim calcmode="lin" valueType="num">
                                      <p:cBhvr>
                                        <p:cTn id="18" dur="1000" fill="hold"/>
                                        <p:tgtEl>
                                          <p:spTgt spid="31748">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174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1748">
                                            <p:txEl>
                                              <p:pRg st="5" end="5"/>
                                            </p:txEl>
                                          </p:spTgt>
                                        </p:tgtEl>
                                        <p:attrNameLst>
                                          <p:attrName>style.visibility</p:attrName>
                                        </p:attrNameLst>
                                      </p:cBhvr>
                                      <p:to>
                                        <p:strVal val="visible"/>
                                      </p:to>
                                    </p:set>
                                    <p:animEffect transition="in" filter="barn(inVertical)">
                                      <p:cBhvr>
                                        <p:cTn id="24" dur="500"/>
                                        <p:tgtEl>
                                          <p:spTgt spid="317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1"/>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fld id="{D6B2D112-054E-459A-A4DB-2C03242C2445}" type="slidenum">
              <a:rPr lang="en-US" smtClean="0"/>
              <a:pPr/>
              <a:t>17</a:t>
            </a:fld>
            <a:endParaRPr lang="en-US" smtClean="0"/>
          </a:p>
        </p:txBody>
      </p:sp>
      <p:sp>
        <p:nvSpPr>
          <p:cNvPr id="6" name="Title 1"/>
          <p:cNvSpPr txBox="1">
            <a:spLocks/>
          </p:cNvSpPr>
          <p:nvPr/>
        </p:nvSpPr>
        <p:spPr bwMode="auto">
          <a:xfrm>
            <a:off x="838200" y="404446"/>
            <a:ext cx="5991384" cy="533400"/>
          </a:xfrm>
          <a:prstGeom prst="rect">
            <a:avLst/>
          </a:prstGeom>
          <a:noFill/>
          <a:ln w="9525">
            <a:noFill/>
            <a:miter lim="800000"/>
            <a:headEnd/>
            <a:tailEnd/>
          </a:ln>
          <a:effectLst/>
        </p:spPr>
        <p:txBody>
          <a:bodyPr anchor="ctr"/>
          <a:lstStyle/>
          <a:p>
            <a:pPr>
              <a:defRPr/>
            </a:pPr>
            <a:r>
              <a:rPr lang="en-US" sz="4000" b="1" kern="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ea typeface="+mj-ea"/>
                <a:cs typeface="+mj-cs"/>
              </a:rPr>
              <a:t>externality</a:t>
            </a:r>
          </a:p>
        </p:txBody>
      </p:sp>
      <p:sp>
        <p:nvSpPr>
          <p:cNvPr id="32772" name="TextBox 7"/>
          <p:cNvSpPr txBox="1">
            <a:spLocks noChangeArrowheads="1"/>
          </p:cNvSpPr>
          <p:nvPr/>
        </p:nvSpPr>
        <p:spPr bwMode="auto">
          <a:xfrm>
            <a:off x="838200" y="1310458"/>
            <a:ext cx="10783590" cy="3539430"/>
          </a:xfrm>
          <a:prstGeom prst="rect">
            <a:avLst/>
          </a:prstGeom>
          <a:noFill/>
          <a:ln w="9525">
            <a:noFill/>
            <a:miter lim="800000"/>
            <a:headEnd/>
            <a:tailEnd/>
          </a:ln>
        </p:spPr>
        <p:txBody>
          <a:bodyPr wrap="square">
            <a:spAutoFit/>
          </a:bodyPr>
          <a:lstStyle/>
          <a:p>
            <a:pPr algn="just"/>
            <a:r>
              <a:rPr lang="en-US" sz="2800" b="1" dirty="0">
                <a:solidFill>
                  <a:schemeClr val="bg2">
                    <a:lumMod val="60000"/>
                    <a:lumOff val="40000"/>
                  </a:schemeClr>
                </a:solidFill>
                <a:latin typeface="Calibri" pitchFamily="34" charset="0"/>
              </a:rPr>
              <a:t>Externality - the Problem:</a:t>
            </a:r>
          </a:p>
          <a:p>
            <a:pPr marL="457200" indent="-457200" algn="just">
              <a:buFont typeface="Wingdings" panose="05000000000000000000" pitchFamily="2" charset="2"/>
              <a:buChar char="§"/>
            </a:pPr>
            <a:r>
              <a:rPr lang="en-US" sz="2800" dirty="0">
                <a:solidFill>
                  <a:schemeClr val="bg2">
                    <a:lumMod val="60000"/>
                    <a:lumOff val="40000"/>
                  </a:schemeClr>
                </a:solidFill>
                <a:latin typeface="Calibri" pitchFamily="34" charset="0"/>
              </a:rPr>
              <a:t>A.C. </a:t>
            </a:r>
            <a:r>
              <a:rPr lang="en-US" sz="2800" dirty="0" err="1">
                <a:solidFill>
                  <a:schemeClr val="bg2">
                    <a:lumMod val="60000"/>
                    <a:lumOff val="40000"/>
                  </a:schemeClr>
                </a:solidFill>
                <a:latin typeface="Calibri" pitchFamily="34" charset="0"/>
              </a:rPr>
              <a:t>Pigou</a:t>
            </a:r>
            <a:r>
              <a:rPr lang="en-US" sz="2800" dirty="0">
                <a:solidFill>
                  <a:schemeClr val="bg2">
                    <a:lumMod val="60000"/>
                    <a:lumOff val="40000"/>
                  </a:schemeClr>
                </a:solidFill>
                <a:latin typeface="Calibri" pitchFamily="34" charset="0"/>
              </a:rPr>
              <a:t> in his book titled </a:t>
            </a:r>
            <a:r>
              <a:rPr lang="en-US" sz="2800" i="1" dirty="0">
                <a:solidFill>
                  <a:schemeClr val="bg2">
                    <a:lumMod val="60000"/>
                    <a:lumOff val="40000"/>
                  </a:schemeClr>
                </a:solidFill>
                <a:latin typeface="Calibri" pitchFamily="34" charset="0"/>
              </a:rPr>
              <a:t>Wealth and Welfare </a:t>
            </a:r>
            <a:r>
              <a:rPr lang="en-US" sz="2800" dirty="0">
                <a:solidFill>
                  <a:schemeClr val="bg2">
                    <a:lumMod val="60000"/>
                    <a:lumOff val="40000"/>
                  </a:schemeClr>
                </a:solidFill>
                <a:latin typeface="Calibri" pitchFamily="34" charset="0"/>
              </a:rPr>
              <a:t>(1912) dealt with the problem of Externality systematically for the first time.</a:t>
            </a:r>
          </a:p>
          <a:p>
            <a:pPr marL="457200" indent="-457200" algn="just">
              <a:buFont typeface="Wingdings" panose="05000000000000000000" pitchFamily="2" charset="2"/>
              <a:buChar char="§"/>
            </a:pPr>
            <a:r>
              <a:rPr lang="en-US" sz="2800" dirty="0">
                <a:solidFill>
                  <a:schemeClr val="bg2">
                    <a:lumMod val="60000"/>
                    <a:lumOff val="40000"/>
                  </a:schemeClr>
                </a:solidFill>
                <a:latin typeface="Calibri" pitchFamily="34" charset="0"/>
              </a:rPr>
              <a:t>Overall economic efficiency requires that:</a:t>
            </a:r>
          </a:p>
          <a:p>
            <a:pPr algn="just"/>
            <a:r>
              <a:rPr lang="en-US" sz="2800" dirty="0">
                <a:solidFill>
                  <a:schemeClr val="bg2">
                    <a:lumMod val="60000"/>
                    <a:lumOff val="40000"/>
                  </a:schemeClr>
                </a:solidFill>
                <a:latin typeface="Calibri" pitchFamily="34" charset="0"/>
              </a:rPr>
              <a:t>	MSB = MSC  </a:t>
            </a:r>
          </a:p>
          <a:p>
            <a:pPr algn="just"/>
            <a:r>
              <a:rPr lang="en-US" sz="2800" dirty="0">
                <a:solidFill>
                  <a:schemeClr val="bg2">
                    <a:lumMod val="60000"/>
                    <a:lumOff val="40000"/>
                  </a:schemeClr>
                </a:solidFill>
                <a:latin typeface="Calibri" pitchFamily="34" charset="0"/>
              </a:rPr>
              <a:t>	where,</a:t>
            </a:r>
          </a:p>
          <a:p>
            <a:pPr algn="just"/>
            <a:r>
              <a:rPr lang="en-US" sz="2800" dirty="0">
                <a:solidFill>
                  <a:schemeClr val="bg2">
                    <a:lumMod val="60000"/>
                    <a:lumOff val="40000"/>
                  </a:schemeClr>
                </a:solidFill>
                <a:latin typeface="Calibri" pitchFamily="34" charset="0"/>
              </a:rPr>
              <a:t>	MSB = MPB + MEB </a:t>
            </a:r>
          </a:p>
          <a:p>
            <a:pPr algn="just"/>
            <a:r>
              <a:rPr lang="en-US" sz="2800" dirty="0">
                <a:solidFill>
                  <a:schemeClr val="bg2">
                    <a:lumMod val="60000"/>
                    <a:lumOff val="40000"/>
                  </a:schemeClr>
                </a:solidFill>
                <a:latin typeface="Calibri" pitchFamily="34" charset="0"/>
              </a:rPr>
              <a:t>	MSC = MPC + MEC </a:t>
            </a:r>
          </a:p>
        </p:txBody>
      </p:sp>
      <p:sp>
        <p:nvSpPr>
          <p:cNvPr id="5" name="TextBox 7"/>
          <p:cNvSpPr txBox="1">
            <a:spLocks noChangeArrowheads="1"/>
          </p:cNvSpPr>
          <p:nvPr/>
        </p:nvSpPr>
        <p:spPr bwMode="auto">
          <a:xfrm>
            <a:off x="6329171" y="3341784"/>
            <a:ext cx="4193580" cy="193899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p>
            <a:pPr algn="just">
              <a:defRPr/>
            </a:pPr>
            <a:r>
              <a:rPr lang="en-US" sz="2000" dirty="0">
                <a:latin typeface="Calibri" pitchFamily="34" charset="0"/>
              </a:rPr>
              <a:t>MSB = Marginal Social Benefit</a:t>
            </a:r>
          </a:p>
          <a:p>
            <a:pPr algn="just">
              <a:defRPr/>
            </a:pPr>
            <a:r>
              <a:rPr lang="en-US" sz="2000" dirty="0">
                <a:latin typeface="Calibri" pitchFamily="34" charset="0"/>
              </a:rPr>
              <a:t>MSC = Marginal Social Cost</a:t>
            </a:r>
          </a:p>
          <a:p>
            <a:pPr algn="just">
              <a:defRPr/>
            </a:pPr>
            <a:r>
              <a:rPr lang="en-US" sz="2000" dirty="0">
                <a:latin typeface="Calibri" pitchFamily="34" charset="0"/>
              </a:rPr>
              <a:t>MPB = Marginal Private Benefit</a:t>
            </a:r>
          </a:p>
          <a:p>
            <a:pPr algn="just">
              <a:defRPr/>
            </a:pPr>
            <a:r>
              <a:rPr lang="en-US" sz="2000" dirty="0">
                <a:latin typeface="Calibri" pitchFamily="34" charset="0"/>
              </a:rPr>
              <a:t>MPC = Marginal Private Cost</a:t>
            </a:r>
          </a:p>
          <a:p>
            <a:pPr algn="just">
              <a:defRPr/>
            </a:pPr>
            <a:r>
              <a:rPr lang="en-US" sz="2000" dirty="0">
                <a:latin typeface="Calibri" pitchFamily="34" charset="0"/>
              </a:rPr>
              <a:t>MEB = Marginal External Benefit</a:t>
            </a:r>
          </a:p>
          <a:p>
            <a:pPr algn="just">
              <a:defRPr/>
            </a:pPr>
            <a:r>
              <a:rPr lang="en-US" sz="2000" dirty="0">
                <a:latin typeface="Calibri" pitchFamily="34" charset="0"/>
              </a:rPr>
              <a:t>MEC = Marginal External Cost </a:t>
            </a:r>
          </a:p>
        </p:txBody>
      </p:sp>
      <p:sp>
        <p:nvSpPr>
          <p:cNvPr id="32776" name="TextBox 6"/>
          <p:cNvSpPr txBox="1">
            <a:spLocks noChangeArrowheads="1"/>
          </p:cNvSpPr>
          <p:nvPr/>
        </p:nvSpPr>
        <p:spPr bwMode="auto">
          <a:xfrm>
            <a:off x="926124" y="5280776"/>
            <a:ext cx="10427676" cy="1323439"/>
          </a:xfrm>
          <a:prstGeom prst="rect">
            <a:avLst/>
          </a:prstGeom>
          <a:noFill/>
          <a:ln w="9525">
            <a:noFill/>
            <a:miter lim="800000"/>
            <a:headEnd/>
            <a:tailEnd/>
          </a:ln>
        </p:spPr>
        <p:txBody>
          <a:bodyPr wrap="square">
            <a:spAutoFit/>
          </a:bodyPr>
          <a:lstStyle/>
          <a:p>
            <a:pPr marL="342900" indent="-342900" algn="just">
              <a:buFont typeface="Wingdings" panose="05000000000000000000" pitchFamily="2" charset="2"/>
              <a:buChar char="§"/>
            </a:pPr>
            <a:r>
              <a:rPr lang="en-US" sz="2000" dirty="0">
                <a:solidFill>
                  <a:srgbClr val="FFC000"/>
                </a:solidFill>
              </a:rPr>
              <a:t>If, MSB&gt;MSC, Output can be expanded because additional output adds more benefits to the society than the cost. </a:t>
            </a:r>
          </a:p>
          <a:p>
            <a:pPr marL="342900" indent="-342900" algn="just">
              <a:buFont typeface="Wingdings" panose="05000000000000000000" pitchFamily="2" charset="2"/>
              <a:buChar char="§"/>
            </a:pPr>
            <a:r>
              <a:rPr lang="en-US" sz="2000" dirty="0">
                <a:solidFill>
                  <a:srgbClr val="FFC000"/>
                </a:solidFill>
              </a:rPr>
              <a:t>In a situation when MSB≠MSC, the optimal condition of efficiency can be obtained through imposition of Tax and Subsidy</a:t>
            </a:r>
          </a:p>
        </p:txBody>
      </p:sp>
    </p:spTree>
    <p:extLst>
      <p:ext uri="{BB962C8B-B14F-4D97-AF65-F5344CB8AC3E}">
        <p14:creationId xmlns:p14="http://schemas.microsoft.com/office/powerpoint/2010/main" val="126659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70085" y="629705"/>
            <a:ext cx="8077200" cy="729059"/>
          </a:xfrm>
        </p:spPr>
        <p:txBody>
          <a:bodyPr>
            <a:normAutofit/>
          </a:bodyPr>
          <a:lstStyle/>
          <a:p>
            <a:pPr eaLnBrk="1" hangingPunct="1"/>
            <a:r>
              <a:rPr lang="en-GB" sz="4000" b="1" dirty="0">
                <a:latin typeface="Calibri" pitchFamily="34" charset="0"/>
                <a:cs typeface="Calibri" pitchFamily="34" charset="0"/>
              </a:rPr>
              <a:t>Why is externality a problem?</a:t>
            </a:r>
          </a:p>
        </p:txBody>
      </p:sp>
      <p:sp>
        <p:nvSpPr>
          <p:cNvPr id="6147" name="Rectangle 3"/>
          <p:cNvSpPr>
            <a:spLocks noGrp="1" noChangeArrowheads="1"/>
          </p:cNvSpPr>
          <p:nvPr>
            <p:ph type="body" idx="1"/>
          </p:nvPr>
        </p:nvSpPr>
        <p:spPr>
          <a:xfrm>
            <a:off x="970085" y="1787769"/>
            <a:ext cx="10670930" cy="4516316"/>
          </a:xfrm>
        </p:spPr>
        <p:txBody>
          <a:bodyPr>
            <a:normAutofit lnSpcReduction="10000"/>
          </a:bodyPr>
          <a:lstStyle/>
          <a:p>
            <a:pPr eaLnBrk="1" hangingPunct="1">
              <a:lnSpc>
                <a:spcPct val="90000"/>
              </a:lnSpc>
              <a:buFont typeface="Wingdings" panose="05000000000000000000" pitchFamily="2" charset="2"/>
              <a:buChar char="§"/>
            </a:pPr>
            <a:r>
              <a:rPr lang="en-GB" sz="3600" dirty="0" smtClean="0">
                <a:latin typeface="Calibri" panose="020F0502020204030204" pitchFamily="34" charset="0"/>
                <a:cs typeface="Calibri" panose="020F0502020204030204" pitchFamily="34" charset="0"/>
              </a:rPr>
              <a:t>An externality implies:</a:t>
            </a:r>
          </a:p>
          <a:p>
            <a:pPr algn="ctr" eaLnBrk="1" hangingPunct="1">
              <a:lnSpc>
                <a:spcPct val="90000"/>
              </a:lnSpc>
              <a:buFontTx/>
              <a:buNone/>
            </a:pPr>
            <a:r>
              <a:rPr lang="en-GB" sz="3600" dirty="0" smtClean="0">
                <a:latin typeface="Calibri" panose="020F0502020204030204" pitchFamily="34" charset="0"/>
                <a:cs typeface="Calibri" panose="020F0502020204030204" pitchFamily="34" charset="0"/>
              </a:rPr>
              <a:t> Social Cost  = Individual Cost</a:t>
            </a:r>
          </a:p>
          <a:p>
            <a:pPr algn="ctr" eaLnBrk="1" hangingPunct="1">
              <a:lnSpc>
                <a:spcPct val="90000"/>
              </a:lnSpc>
              <a:buFontTx/>
              <a:buNone/>
            </a:pPr>
            <a:r>
              <a:rPr lang="en-GB" sz="3600" dirty="0" smtClean="0">
                <a:latin typeface="Calibri" panose="020F0502020204030204" pitchFamily="34" charset="0"/>
                <a:cs typeface="Calibri" panose="020F0502020204030204" pitchFamily="34" charset="0"/>
              </a:rPr>
              <a:t>Social Benefit  = Individual Benefit</a:t>
            </a:r>
          </a:p>
          <a:p>
            <a:pPr eaLnBrk="1" hangingPunct="1">
              <a:lnSpc>
                <a:spcPct val="90000"/>
              </a:lnSpc>
              <a:buFont typeface="Wingdings" panose="05000000000000000000" pitchFamily="2" charset="2"/>
              <a:buChar char="§"/>
            </a:pPr>
            <a:r>
              <a:rPr lang="en-GB" sz="3600" dirty="0" smtClean="0">
                <a:latin typeface="Calibri" panose="020F0502020204030204" pitchFamily="34" charset="0"/>
                <a:cs typeface="Calibri" panose="020F0502020204030204" pitchFamily="34" charset="0"/>
              </a:rPr>
              <a:t>The incentives for the individual are </a:t>
            </a:r>
            <a:r>
              <a:rPr lang="en-GB" sz="3600" b="1" dirty="0" smtClean="0">
                <a:solidFill>
                  <a:srgbClr val="FFC000"/>
                </a:solidFill>
                <a:latin typeface="Calibri" panose="020F0502020204030204" pitchFamily="34" charset="0"/>
                <a:cs typeface="Calibri" panose="020F0502020204030204" pitchFamily="34" charset="0"/>
              </a:rPr>
              <a:t>not</a:t>
            </a:r>
            <a:r>
              <a:rPr lang="en-GB" sz="3600" dirty="0" smtClean="0">
                <a:latin typeface="Calibri" panose="020F0502020204030204" pitchFamily="34" charset="0"/>
                <a:cs typeface="Calibri" panose="020F0502020204030204" pitchFamily="34" charset="0"/>
              </a:rPr>
              <a:t> what society wants them to do</a:t>
            </a:r>
          </a:p>
          <a:p>
            <a:pPr eaLnBrk="1" hangingPunct="1">
              <a:lnSpc>
                <a:spcPct val="90000"/>
              </a:lnSpc>
              <a:buFont typeface="Wingdings" panose="05000000000000000000" pitchFamily="2" charset="2"/>
              <a:buChar char="§"/>
            </a:pPr>
            <a:r>
              <a:rPr lang="en-GB" sz="3600" dirty="0" smtClean="0">
                <a:latin typeface="Calibri" panose="020F0502020204030204" pitchFamily="34" charset="0"/>
                <a:cs typeface="Calibri" panose="020F0502020204030204" pitchFamily="34" charset="0"/>
              </a:rPr>
              <a:t>As a result:</a:t>
            </a:r>
          </a:p>
          <a:p>
            <a:pPr lvl="1" eaLnBrk="1" hangingPunct="1">
              <a:lnSpc>
                <a:spcPct val="90000"/>
              </a:lnSpc>
              <a:buFont typeface="Wingdings" panose="05000000000000000000" pitchFamily="2" charset="2"/>
              <a:buChar char="§"/>
            </a:pPr>
            <a:r>
              <a:rPr lang="en-GB" dirty="0">
                <a:latin typeface="Calibri" panose="020F0502020204030204" pitchFamily="34" charset="0"/>
                <a:cs typeface="Calibri" panose="020F0502020204030204" pitchFamily="34" charset="0"/>
              </a:rPr>
              <a:t> </a:t>
            </a:r>
            <a:r>
              <a:rPr lang="en-GB" sz="3200" dirty="0" smtClean="0">
                <a:solidFill>
                  <a:schemeClr val="bg2">
                    <a:lumMod val="60000"/>
                    <a:lumOff val="40000"/>
                  </a:schemeClr>
                </a:solidFill>
                <a:latin typeface="Calibri" panose="020F0502020204030204" pitchFamily="34" charset="0"/>
                <a:cs typeface="Calibri" panose="020F0502020204030204" pitchFamily="34" charset="0"/>
              </a:rPr>
              <a:t>too much of socially costly goods are produced</a:t>
            </a:r>
          </a:p>
          <a:p>
            <a:pPr lvl="1" eaLnBrk="1" hangingPunct="1">
              <a:lnSpc>
                <a:spcPct val="90000"/>
              </a:lnSpc>
              <a:buFont typeface="Wingdings" panose="05000000000000000000" pitchFamily="2" charset="2"/>
              <a:buChar char="§"/>
            </a:pPr>
            <a:r>
              <a:rPr lang="en-GB" sz="3200" dirty="0">
                <a:solidFill>
                  <a:schemeClr val="bg2">
                    <a:lumMod val="60000"/>
                    <a:lumOff val="40000"/>
                  </a:schemeClr>
                </a:solidFill>
                <a:latin typeface="Calibri" panose="020F0502020204030204" pitchFamily="34" charset="0"/>
                <a:cs typeface="Calibri" panose="020F0502020204030204" pitchFamily="34" charset="0"/>
              </a:rPr>
              <a:t> </a:t>
            </a:r>
            <a:r>
              <a:rPr lang="en-GB" sz="3200" dirty="0" smtClean="0">
                <a:solidFill>
                  <a:schemeClr val="bg2">
                    <a:lumMod val="60000"/>
                    <a:lumOff val="40000"/>
                  </a:schemeClr>
                </a:solidFill>
                <a:latin typeface="Calibri" panose="020F0502020204030204" pitchFamily="34" charset="0"/>
                <a:cs typeface="Calibri" panose="020F0502020204030204" pitchFamily="34" charset="0"/>
              </a:rPr>
              <a:t>too little of socially beneficial goods are produced</a:t>
            </a:r>
          </a:p>
        </p:txBody>
      </p:sp>
      <p:sp>
        <p:nvSpPr>
          <p:cNvPr id="6148" name="Line 4"/>
          <p:cNvSpPr>
            <a:spLocks noChangeShapeType="1"/>
          </p:cNvSpPr>
          <p:nvPr/>
        </p:nvSpPr>
        <p:spPr bwMode="auto">
          <a:xfrm flipH="1">
            <a:off x="5996968" y="2352451"/>
            <a:ext cx="73025" cy="5032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149" name="Line 5"/>
          <p:cNvSpPr>
            <a:spLocks noChangeShapeType="1"/>
          </p:cNvSpPr>
          <p:nvPr/>
        </p:nvSpPr>
        <p:spPr bwMode="auto">
          <a:xfrm flipH="1">
            <a:off x="5918568" y="2942493"/>
            <a:ext cx="73025" cy="5032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63146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64576" y="490610"/>
            <a:ext cx="9941169" cy="1066800"/>
          </a:xfrm>
        </p:spPr>
        <p:txBody>
          <a:bodyPr>
            <a:noAutofit/>
          </a:bodyPr>
          <a:lstStyle/>
          <a:p>
            <a:pPr eaLnBrk="1" hangingPunct="1"/>
            <a:r>
              <a:rPr lang="en-GB" sz="4000" b="1" dirty="0">
                <a:latin typeface="Calibri" pitchFamily="34" charset="0"/>
                <a:cs typeface="Calibri" pitchFamily="34" charset="0"/>
              </a:rPr>
              <a:t>An Example : One Polluting Supplier of Paper</a:t>
            </a:r>
          </a:p>
        </p:txBody>
      </p:sp>
      <p:sp>
        <p:nvSpPr>
          <p:cNvPr id="7171" name="Rectangle 3"/>
          <p:cNvSpPr>
            <a:spLocks noGrp="1" noChangeArrowheads="1"/>
          </p:cNvSpPr>
          <p:nvPr>
            <p:ph type="body" idx="1"/>
          </p:nvPr>
        </p:nvSpPr>
        <p:spPr>
          <a:xfrm>
            <a:off x="999393" y="1892300"/>
            <a:ext cx="10184422" cy="4356100"/>
          </a:xfrm>
        </p:spPr>
        <p:txBody>
          <a:bodyPr/>
          <a:lstStyle/>
          <a:p>
            <a:pPr eaLnBrk="1" hangingPunct="1">
              <a:buFontTx/>
              <a:buNone/>
            </a:pPr>
            <a:r>
              <a:rPr lang="en-GB" dirty="0" smtClean="0">
                <a:solidFill>
                  <a:schemeClr val="bg2">
                    <a:lumMod val="60000"/>
                    <a:lumOff val="40000"/>
                  </a:schemeClr>
                </a:solidFill>
              </a:rPr>
              <a:t>Demand for Paper</a:t>
            </a:r>
          </a:p>
          <a:p>
            <a:pPr eaLnBrk="1" hangingPunct="1">
              <a:buFontTx/>
              <a:buNone/>
            </a:pPr>
            <a:r>
              <a:rPr lang="en-GB" dirty="0" smtClean="0">
                <a:solidFill>
                  <a:schemeClr val="bg2">
                    <a:lumMod val="60000"/>
                    <a:lumOff val="40000"/>
                  </a:schemeClr>
                </a:solidFill>
              </a:rPr>
              <a:t>		= Marginal Social Value (Benefit) for Paper</a:t>
            </a:r>
          </a:p>
        </p:txBody>
      </p:sp>
      <p:sp>
        <p:nvSpPr>
          <p:cNvPr id="7172" name="Line 6"/>
          <p:cNvSpPr>
            <a:spLocks noChangeShapeType="1"/>
          </p:cNvSpPr>
          <p:nvPr/>
        </p:nvSpPr>
        <p:spPr bwMode="auto">
          <a:xfrm>
            <a:off x="3521320" y="2819400"/>
            <a:ext cx="0" cy="3305175"/>
          </a:xfrm>
          <a:prstGeom prst="line">
            <a:avLst/>
          </a:prstGeom>
          <a:noFill/>
          <a:ln w="38100">
            <a:solidFill>
              <a:schemeClr val="accent5"/>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3" name="Line 7"/>
          <p:cNvSpPr>
            <a:spLocks noChangeShapeType="1"/>
          </p:cNvSpPr>
          <p:nvPr/>
        </p:nvSpPr>
        <p:spPr bwMode="auto">
          <a:xfrm>
            <a:off x="3503613" y="6116637"/>
            <a:ext cx="5327650" cy="7938"/>
          </a:xfrm>
          <a:prstGeom prst="line">
            <a:avLst/>
          </a:prstGeom>
          <a:noFill/>
          <a:ln w="38100">
            <a:solidFill>
              <a:schemeClr val="bg2">
                <a:lumMod val="40000"/>
                <a:lumOff val="60000"/>
              </a:schemeClr>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4" name="Text Box 9"/>
          <p:cNvSpPr txBox="1">
            <a:spLocks noChangeArrowheads="1"/>
          </p:cNvSpPr>
          <p:nvPr/>
        </p:nvSpPr>
        <p:spPr bwMode="auto">
          <a:xfrm>
            <a:off x="7991475" y="6248400"/>
            <a:ext cx="2560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solidFill>
                  <a:schemeClr val="bg2">
                    <a:lumMod val="60000"/>
                    <a:lumOff val="40000"/>
                  </a:schemeClr>
                </a:solidFill>
              </a:rPr>
              <a:t>Quantity of Paper</a:t>
            </a:r>
          </a:p>
        </p:txBody>
      </p:sp>
      <p:sp>
        <p:nvSpPr>
          <p:cNvPr id="7175" name="Text Box 14"/>
          <p:cNvSpPr txBox="1">
            <a:spLocks noChangeArrowheads="1"/>
          </p:cNvSpPr>
          <p:nvPr/>
        </p:nvSpPr>
        <p:spPr bwMode="auto">
          <a:xfrm>
            <a:off x="2590800" y="3404304"/>
            <a:ext cx="1670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000" dirty="0">
                <a:solidFill>
                  <a:schemeClr val="bg2">
                    <a:lumMod val="60000"/>
                    <a:lumOff val="40000"/>
                  </a:schemeClr>
                </a:solidFill>
              </a:rPr>
              <a:t>Price</a:t>
            </a:r>
          </a:p>
        </p:txBody>
      </p:sp>
      <p:sp>
        <p:nvSpPr>
          <p:cNvPr id="7176" name="Line 15"/>
          <p:cNvSpPr>
            <a:spLocks noChangeShapeType="1"/>
          </p:cNvSpPr>
          <p:nvPr/>
        </p:nvSpPr>
        <p:spPr bwMode="auto">
          <a:xfrm>
            <a:off x="3762377" y="2997272"/>
            <a:ext cx="5068887" cy="2916238"/>
          </a:xfrm>
          <a:prstGeom prst="line">
            <a:avLst/>
          </a:prstGeom>
          <a:noFill/>
          <a:ln w="38100">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4064524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blinds(horizontal)">
                                      <p:cBhvr>
                                        <p:cTn id="7"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449813"/>
            <a:ext cx="10515600" cy="782638"/>
          </a:xfrm>
        </p:spPr>
        <p:txBody>
          <a:bodyPr>
            <a:normAutofit/>
          </a:bodyPr>
          <a:lstStyle/>
          <a:p>
            <a:r>
              <a:rPr lang="en-US" dirty="0" smtClean="0"/>
              <a:t>Market Failure</a:t>
            </a:r>
            <a:endParaRPr lang="en-US"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4343897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73369" y="602348"/>
            <a:ext cx="9853246" cy="997852"/>
          </a:xfrm>
        </p:spPr>
        <p:txBody>
          <a:bodyPr>
            <a:noAutofit/>
          </a:bodyPr>
          <a:lstStyle/>
          <a:p>
            <a:pPr eaLnBrk="1" hangingPunct="1"/>
            <a:r>
              <a:rPr lang="en-GB" sz="3600" b="1" dirty="0">
                <a:latin typeface="Calibri" pitchFamily="34" charset="0"/>
                <a:cs typeface="Calibri" pitchFamily="34" charset="0"/>
              </a:rPr>
              <a:t>An Example : One Polluting Supplier of Paper</a:t>
            </a:r>
          </a:p>
        </p:txBody>
      </p:sp>
      <p:sp>
        <p:nvSpPr>
          <p:cNvPr id="7171" name="Rectangle 3"/>
          <p:cNvSpPr>
            <a:spLocks noGrp="1" noChangeArrowheads="1"/>
          </p:cNvSpPr>
          <p:nvPr>
            <p:ph type="body" idx="1"/>
          </p:nvPr>
        </p:nvSpPr>
        <p:spPr>
          <a:xfrm>
            <a:off x="1905000" y="1892300"/>
            <a:ext cx="8229600" cy="4432300"/>
          </a:xfrm>
        </p:spPr>
        <p:txBody>
          <a:bodyPr>
            <a:normAutofit/>
          </a:bodyPr>
          <a:lstStyle/>
          <a:p>
            <a:pPr eaLnBrk="1" hangingPunct="1">
              <a:buFontTx/>
              <a:buNone/>
            </a:pPr>
            <a:r>
              <a:rPr lang="en-GB" sz="3200" dirty="0" smtClean="0">
                <a:solidFill>
                  <a:schemeClr val="bg2">
                    <a:lumMod val="60000"/>
                    <a:lumOff val="40000"/>
                  </a:schemeClr>
                </a:solidFill>
              </a:rPr>
              <a:t>Supply of Paper</a:t>
            </a:r>
          </a:p>
          <a:p>
            <a:pPr eaLnBrk="1" hangingPunct="1">
              <a:buFontTx/>
              <a:buNone/>
            </a:pPr>
            <a:r>
              <a:rPr lang="en-GB" sz="3200" dirty="0" smtClean="0">
                <a:solidFill>
                  <a:schemeClr val="bg2">
                    <a:lumMod val="60000"/>
                    <a:lumOff val="40000"/>
                  </a:schemeClr>
                </a:solidFill>
              </a:rPr>
              <a:t>			= Marginal Private Cost for Paper</a:t>
            </a:r>
          </a:p>
        </p:txBody>
      </p:sp>
      <p:sp>
        <p:nvSpPr>
          <p:cNvPr id="7172" name="Line 6"/>
          <p:cNvSpPr>
            <a:spLocks noChangeShapeType="1"/>
          </p:cNvSpPr>
          <p:nvPr/>
        </p:nvSpPr>
        <p:spPr bwMode="auto">
          <a:xfrm>
            <a:off x="3523385" y="3115986"/>
            <a:ext cx="0" cy="3208614"/>
          </a:xfrm>
          <a:prstGeom prst="line">
            <a:avLst/>
          </a:prstGeom>
          <a:noFill/>
          <a:ln w="38100">
            <a:solidFill>
              <a:schemeClr val="bg2">
                <a:lumMod val="20000"/>
                <a:lumOff val="80000"/>
              </a:schemeClr>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3" name="Line 7"/>
          <p:cNvSpPr>
            <a:spLocks noChangeShapeType="1"/>
          </p:cNvSpPr>
          <p:nvPr/>
        </p:nvSpPr>
        <p:spPr bwMode="auto">
          <a:xfrm>
            <a:off x="3523385" y="6316662"/>
            <a:ext cx="5327650" cy="7938"/>
          </a:xfrm>
          <a:prstGeom prst="line">
            <a:avLst/>
          </a:prstGeom>
          <a:noFill/>
          <a:ln w="38100">
            <a:solidFill>
              <a:schemeClr val="bg2">
                <a:lumMod val="40000"/>
                <a:lumOff val="60000"/>
              </a:schemeClr>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4" name="Text Box 9"/>
          <p:cNvSpPr txBox="1">
            <a:spLocks noChangeArrowheads="1"/>
          </p:cNvSpPr>
          <p:nvPr/>
        </p:nvSpPr>
        <p:spPr bwMode="auto">
          <a:xfrm>
            <a:off x="8070417" y="6316662"/>
            <a:ext cx="2560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2000" dirty="0">
                <a:solidFill>
                  <a:schemeClr val="bg2">
                    <a:lumMod val="40000"/>
                    <a:lumOff val="60000"/>
                  </a:schemeClr>
                </a:solidFill>
              </a:rPr>
              <a:t>Quantity of Paper</a:t>
            </a:r>
          </a:p>
        </p:txBody>
      </p:sp>
      <p:sp>
        <p:nvSpPr>
          <p:cNvPr id="7175" name="Text Box 14"/>
          <p:cNvSpPr txBox="1">
            <a:spLocks noChangeArrowheads="1"/>
          </p:cNvSpPr>
          <p:nvPr/>
        </p:nvSpPr>
        <p:spPr bwMode="auto">
          <a:xfrm>
            <a:off x="2590800" y="3339138"/>
            <a:ext cx="1670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000" dirty="0">
                <a:solidFill>
                  <a:schemeClr val="bg2">
                    <a:lumMod val="40000"/>
                    <a:lumOff val="60000"/>
                  </a:schemeClr>
                </a:solidFill>
              </a:rPr>
              <a:t>Price</a:t>
            </a:r>
          </a:p>
        </p:txBody>
      </p:sp>
      <p:cxnSp>
        <p:nvCxnSpPr>
          <p:cNvPr id="3" name="Straight Connector 2"/>
          <p:cNvCxnSpPr/>
          <p:nvPr/>
        </p:nvCxnSpPr>
        <p:spPr>
          <a:xfrm flipH="1" flipV="1">
            <a:off x="5449456" y="4230256"/>
            <a:ext cx="36945" cy="36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523386" y="3649662"/>
            <a:ext cx="3944215" cy="222069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47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26307" y="623130"/>
            <a:ext cx="10371808" cy="1171827"/>
          </a:xfrm>
        </p:spPr>
        <p:txBody>
          <a:bodyPr>
            <a:normAutofit/>
          </a:bodyPr>
          <a:lstStyle/>
          <a:p>
            <a:pPr eaLnBrk="1" hangingPunct="1"/>
            <a:r>
              <a:rPr lang="en-GB" sz="3600" b="1" dirty="0">
                <a:latin typeface="Calibri" pitchFamily="34" charset="0"/>
                <a:cs typeface="Calibri" pitchFamily="34" charset="0"/>
              </a:rPr>
              <a:t>Private Equilibrium determined by private costs and demand</a:t>
            </a:r>
          </a:p>
        </p:txBody>
      </p:sp>
      <p:sp>
        <p:nvSpPr>
          <p:cNvPr id="8195" name="Rectangle 3"/>
          <p:cNvSpPr>
            <a:spLocks noGrp="1" noChangeArrowheads="1"/>
          </p:cNvSpPr>
          <p:nvPr>
            <p:ph type="body" idx="1"/>
          </p:nvPr>
        </p:nvSpPr>
        <p:spPr>
          <a:xfrm>
            <a:off x="1905000" y="1524001"/>
            <a:ext cx="8229600" cy="5057775"/>
          </a:xfrm>
        </p:spPr>
        <p:txBody>
          <a:bodyPr/>
          <a:lstStyle/>
          <a:p>
            <a:pPr eaLnBrk="1" hangingPunct="1">
              <a:buFontTx/>
              <a:buNone/>
            </a:pPr>
            <a:r>
              <a:rPr lang="en-GB" dirty="0" smtClean="0"/>
              <a:t> </a:t>
            </a:r>
          </a:p>
        </p:txBody>
      </p:sp>
      <p:sp>
        <p:nvSpPr>
          <p:cNvPr id="8196" name="Line 4"/>
          <p:cNvSpPr>
            <a:spLocks noChangeShapeType="1"/>
          </p:cNvSpPr>
          <p:nvPr/>
        </p:nvSpPr>
        <p:spPr bwMode="auto">
          <a:xfrm>
            <a:off x="2052882" y="2295670"/>
            <a:ext cx="0" cy="3305175"/>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7" name="Line 5"/>
          <p:cNvSpPr>
            <a:spLocks noChangeShapeType="1"/>
          </p:cNvSpPr>
          <p:nvPr/>
        </p:nvSpPr>
        <p:spPr bwMode="auto">
          <a:xfrm>
            <a:off x="2052882" y="5617315"/>
            <a:ext cx="5327650" cy="793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8" name="Text Box 6"/>
          <p:cNvSpPr txBox="1">
            <a:spLocks noChangeArrowheads="1"/>
          </p:cNvSpPr>
          <p:nvPr/>
        </p:nvSpPr>
        <p:spPr bwMode="auto">
          <a:xfrm>
            <a:off x="6120518" y="5740372"/>
            <a:ext cx="2560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solidFill>
                  <a:schemeClr val="bg1"/>
                </a:solidFill>
              </a:rPr>
              <a:t>Quantity of Paper</a:t>
            </a:r>
          </a:p>
        </p:txBody>
      </p:sp>
      <p:sp>
        <p:nvSpPr>
          <p:cNvPr id="8199" name="Text Box 7"/>
          <p:cNvSpPr txBox="1">
            <a:spLocks noChangeArrowheads="1"/>
          </p:cNvSpPr>
          <p:nvPr/>
        </p:nvSpPr>
        <p:spPr bwMode="auto">
          <a:xfrm>
            <a:off x="1269451" y="2243464"/>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dirty="0">
                <a:solidFill>
                  <a:schemeClr val="bg1"/>
                </a:solidFill>
              </a:rPr>
              <a:t>Price</a:t>
            </a:r>
          </a:p>
        </p:txBody>
      </p:sp>
      <p:sp>
        <p:nvSpPr>
          <p:cNvPr id="8200" name="Line 8"/>
          <p:cNvSpPr>
            <a:spLocks noChangeShapeType="1"/>
          </p:cNvSpPr>
          <p:nvPr/>
        </p:nvSpPr>
        <p:spPr bwMode="auto">
          <a:xfrm>
            <a:off x="2521989" y="2491393"/>
            <a:ext cx="5068887" cy="2916238"/>
          </a:xfrm>
          <a:prstGeom prst="line">
            <a:avLst/>
          </a:prstGeom>
          <a:noFill/>
          <a:ln w="38100">
            <a:solidFill>
              <a:schemeClr val="bg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1" name="Text Box 9"/>
          <p:cNvSpPr txBox="1">
            <a:spLocks noChangeArrowheads="1"/>
          </p:cNvSpPr>
          <p:nvPr/>
        </p:nvSpPr>
        <p:spPr bwMode="auto">
          <a:xfrm>
            <a:off x="6996112" y="4472357"/>
            <a:ext cx="24606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dirty="0">
                <a:solidFill>
                  <a:schemeClr val="bg1"/>
                </a:solidFill>
              </a:rPr>
              <a:t>Marginal Social Value (Benefit)</a:t>
            </a:r>
          </a:p>
        </p:txBody>
      </p:sp>
      <p:sp>
        <p:nvSpPr>
          <p:cNvPr id="8202" name="Line 10"/>
          <p:cNvSpPr>
            <a:spLocks noChangeShapeType="1"/>
          </p:cNvSpPr>
          <p:nvPr/>
        </p:nvSpPr>
        <p:spPr bwMode="auto">
          <a:xfrm flipV="1">
            <a:off x="2165842" y="2761816"/>
            <a:ext cx="5060950" cy="240506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3" name="Line 11"/>
          <p:cNvSpPr>
            <a:spLocks noChangeShapeType="1"/>
          </p:cNvSpPr>
          <p:nvPr/>
        </p:nvSpPr>
        <p:spPr bwMode="auto">
          <a:xfrm flipH="1" flipV="1">
            <a:off x="2050445" y="3849930"/>
            <a:ext cx="2870871" cy="11946"/>
          </a:xfrm>
          <a:prstGeom prst="line">
            <a:avLst/>
          </a:prstGeom>
          <a:noFill/>
          <a:ln w="28575">
            <a:solidFill>
              <a:schemeClr val="accent5"/>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4" name="Line 12"/>
          <p:cNvSpPr>
            <a:spLocks noChangeShapeType="1"/>
          </p:cNvSpPr>
          <p:nvPr/>
        </p:nvSpPr>
        <p:spPr bwMode="auto">
          <a:xfrm>
            <a:off x="4921317" y="3849931"/>
            <a:ext cx="19960" cy="1767383"/>
          </a:xfrm>
          <a:prstGeom prst="line">
            <a:avLst/>
          </a:prstGeom>
          <a:noFill/>
          <a:ln w="34925">
            <a:solidFill>
              <a:schemeClr val="tx2">
                <a:lumMod val="40000"/>
                <a:lumOff val="6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05" name="Text Box 13"/>
          <p:cNvSpPr txBox="1">
            <a:spLocks noChangeArrowheads="1"/>
          </p:cNvSpPr>
          <p:nvPr/>
        </p:nvSpPr>
        <p:spPr bwMode="auto">
          <a:xfrm>
            <a:off x="6762748" y="2412233"/>
            <a:ext cx="236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solidFill>
                  <a:schemeClr val="bg1"/>
                </a:solidFill>
              </a:rPr>
              <a:t>Marginal Private Cost</a:t>
            </a:r>
          </a:p>
        </p:txBody>
      </p:sp>
    </p:spTree>
    <p:extLst>
      <p:ext uri="{BB962C8B-B14F-4D97-AF65-F5344CB8AC3E}">
        <p14:creationId xmlns:p14="http://schemas.microsoft.com/office/powerpoint/2010/main" val="423747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box(in)">
                                      <p:cBhvr>
                                        <p:cTn id="7" dur="5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202"/>
                                        </p:tgtEl>
                                        <p:attrNameLst>
                                          <p:attrName>style.visibility</p:attrName>
                                        </p:attrNameLst>
                                      </p:cBhvr>
                                      <p:to>
                                        <p:strVal val="visible"/>
                                      </p:to>
                                    </p:set>
                                    <p:animEffect transition="in" filter="box(in)">
                                      <p:cBhvr>
                                        <p:cTn id="12"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animBg="1"/>
      <p:bldP spid="820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26306" y="463481"/>
            <a:ext cx="10389393" cy="1162258"/>
          </a:xfrm>
        </p:spPr>
        <p:txBody>
          <a:bodyPr>
            <a:noAutofit/>
          </a:bodyPr>
          <a:lstStyle/>
          <a:p>
            <a:pPr eaLnBrk="1" hangingPunct="1"/>
            <a:r>
              <a:rPr lang="en-GB" sz="3600" dirty="0"/>
              <a:t>Suppose the social costs of paper production were higher than the private costs (a negative externality)</a:t>
            </a:r>
          </a:p>
        </p:txBody>
      </p:sp>
      <p:sp>
        <p:nvSpPr>
          <p:cNvPr id="9219" name="Rectangle 3"/>
          <p:cNvSpPr>
            <a:spLocks noGrp="1" noChangeArrowheads="1"/>
          </p:cNvSpPr>
          <p:nvPr>
            <p:ph type="body" idx="1"/>
          </p:nvPr>
        </p:nvSpPr>
        <p:spPr>
          <a:xfrm>
            <a:off x="2052349" y="1530281"/>
            <a:ext cx="8229600" cy="5057775"/>
          </a:xfrm>
        </p:spPr>
        <p:txBody>
          <a:bodyPr/>
          <a:lstStyle/>
          <a:p>
            <a:pPr eaLnBrk="1" hangingPunct="1">
              <a:buFontTx/>
              <a:buNone/>
            </a:pPr>
            <a:r>
              <a:rPr lang="en-GB" smtClean="0"/>
              <a:t> </a:t>
            </a:r>
          </a:p>
        </p:txBody>
      </p:sp>
      <p:sp>
        <p:nvSpPr>
          <p:cNvPr id="9220" name="Line 4"/>
          <p:cNvSpPr>
            <a:spLocks noChangeShapeType="1"/>
          </p:cNvSpPr>
          <p:nvPr/>
        </p:nvSpPr>
        <p:spPr bwMode="auto">
          <a:xfrm>
            <a:off x="3525838" y="2260601"/>
            <a:ext cx="0" cy="3305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1" name="Line 5"/>
          <p:cNvSpPr>
            <a:spLocks noChangeShapeType="1"/>
          </p:cNvSpPr>
          <p:nvPr/>
        </p:nvSpPr>
        <p:spPr bwMode="auto">
          <a:xfrm>
            <a:off x="3525838" y="5572125"/>
            <a:ext cx="5327650"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2" name="Text Box 6"/>
          <p:cNvSpPr txBox="1">
            <a:spLocks noChangeArrowheads="1"/>
          </p:cNvSpPr>
          <p:nvPr/>
        </p:nvSpPr>
        <p:spPr bwMode="auto">
          <a:xfrm>
            <a:off x="7991475" y="5757863"/>
            <a:ext cx="2560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2000" dirty="0">
                <a:solidFill>
                  <a:schemeClr val="bg1"/>
                </a:solidFill>
              </a:rPr>
              <a:t>Quantity of Paper</a:t>
            </a:r>
          </a:p>
        </p:txBody>
      </p:sp>
      <p:sp>
        <p:nvSpPr>
          <p:cNvPr id="9223" name="Text Box 7"/>
          <p:cNvSpPr txBox="1">
            <a:spLocks noChangeArrowheads="1"/>
          </p:cNvSpPr>
          <p:nvPr/>
        </p:nvSpPr>
        <p:spPr bwMode="auto">
          <a:xfrm>
            <a:off x="2668588" y="2266950"/>
            <a:ext cx="1670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000" dirty="0">
                <a:solidFill>
                  <a:schemeClr val="bg1"/>
                </a:solidFill>
              </a:rPr>
              <a:t>Price</a:t>
            </a:r>
          </a:p>
        </p:txBody>
      </p:sp>
      <p:sp>
        <p:nvSpPr>
          <p:cNvPr id="9224" name="Line 8"/>
          <p:cNvSpPr>
            <a:spLocks noChangeShapeType="1"/>
          </p:cNvSpPr>
          <p:nvPr/>
        </p:nvSpPr>
        <p:spPr bwMode="auto">
          <a:xfrm>
            <a:off x="3976690" y="2368551"/>
            <a:ext cx="4751387" cy="2792412"/>
          </a:xfrm>
          <a:prstGeom prst="line">
            <a:avLst/>
          </a:prstGeom>
          <a:noFill/>
          <a:ln w="38100">
            <a:solidFill>
              <a:schemeClr val="bg2">
                <a:lumMod val="40000"/>
                <a:lumOff val="6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5" name="Text Box 9"/>
          <p:cNvSpPr txBox="1">
            <a:spLocks noChangeArrowheads="1"/>
          </p:cNvSpPr>
          <p:nvPr/>
        </p:nvSpPr>
        <p:spPr bwMode="auto">
          <a:xfrm>
            <a:off x="8122241" y="4660901"/>
            <a:ext cx="243333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000" dirty="0">
                <a:solidFill>
                  <a:schemeClr val="bg1"/>
                </a:solidFill>
              </a:rPr>
              <a:t>Marginal Social Value (Benefit)</a:t>
            </a:r>
          </a:p>
        </p:txBody>
      </p:sp>
      <p:sp>
        <p:nvSpPr>
          <p:cNvPr id="9226" name="Line 10"/>
          <p:cNvSpPr>
            <a:spLocks noChangeShapeType="1"/>
          </p:cNvSpPr>
          <p:nvPr/>
        </p:nvSpPr>
        <p:spPr bwMode="auto">
          <a:xfrm flipV="1">
            <a:off x="4144964" y="3049449"/>
            <a:ext cx="4465637" cy="201943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7" name="Line 11"/>
          <p:cNvSpPr>
            <a:spLocks noChangeShapeType="1"/>
          </p:cNvSpPr>
          <p:nvPr/>
        </p:nvSpPr>
        <p:spPr bwMode="auto">
          <a:xfrm flipH="1">
            <a:off x="3517901" y="3902075"/>
            <a:ext cx="3046413" cy="0"/>
          </a:xfrm>
          <a:prstGeom prst="line">
            <a:avLst/>
          </a:prstGeom>
          <a:noFill/>
          <a:ln w="28575">
            <a:solidFill>
              <a:schemeClr val="accent1">
                <a:lumMod val="10000"/>
                <a:lumOff val="90000"/>
              </a:schemeClr>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8" name="Line 12"/>
          <p:cNvSpPr>
            <a:spLocks noChangeShapeType="1"/>
          </p:cNvSpPr>
          <p:nvPr/>
        </p:nvSpPr>
        <p:spPr bwMode="auto">
          <a:xfrm>
            <a:off x="6570663" y="3916363"/>
            <a:ext cx="0" cy="1649412"/>
          </a:xfrm>
          <a:prstGeom prst="line">
            <a:avLst/>
          </a:prstGeom>
          <a:noFill/>
          <a:ln w="28575">
            <a:solidFill>
              <a:schemeClr val="accent3">
                <a:lumMod val="10000"/>
                <a:lumOff val="90000"/>
              </a:schemeClr>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9" name="Text Box 13"/>
          <p:cNvSpPr txBox="1">
            <a:spLocks noChangeArrowheads="1"/>
          </p:cNvSpPr>
          <p:nvPr/>
        </p:nvSpPr>
        <p:spPr bwMode="auto">
          <a:xfrm>
            <a:off x="7844715" y="2693898"/>
            <a:ext cx="26356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2000" dirty="0">
                <a:solidFill>
                  <a:schemeClr val="bg1"/>
                </a:solidFill>
              </a:rPr>
              <a:t>Marginal Private Cost</a:t>
            </a:r>
          </a:p>
        </p:txBody>
      </p:sp>
      <p:sp>
        <p:nvSpPr>
          <p:cNvPr id="9230" name="Line 14"/>
          <p:cNvSpPr>
            <a:spLocks noChangeShapeType="1"/>
          </p:cNvSpPr>
          <p:nvPr/>
        </p:nvSpPr>
        <p:spPr bwMode="auto">
          <a:xfrm flipV="1">
            <a:off x="3770314" y="1974850"/>
            <a:ext cx="3856037" cy="2682875"/>
          </a:xfrm>
          <a:prstGeom prst="line">
            <a:avLst/>
          </a:prstGeom>
          <a:ln w="38100">
            <a:prstDash val="solid"/>
            <a:headEnd/>
            <a:tailEnd/>
          </a:ln>
          <a:extLst/>
        </p:spPr>
        <p:style>
          <a:lnRef idx="2">
            <a:schemeClr val="accent5"/>
          </a:lnRef>
          <a:fillRef idx="0">
            <a:schemeClr val="accent5"/>
          </a:fillRef>
          <a:effectRef idx="1">
            <a:schemeClr val="accent5"/>
          </a:effectRef>
          <a:fontRef idx="minor">
            <a:schemeClr val="tx1"/>
          </a:fontRef>
        </p:style>
        <p:txBody>
          <a:bodyPr/>
          <a:lstStyle/>
          <a:p>
            <a:endParaRPr lang="en-IN"/>
          </a:p>
        </p:txBody>
      </p:sp>
      <p:sp>
        <p:nvSpPr>
          <p:cNvPr id="9231" name="Text Box 15"/>
          <p:cNvSpPr txBox="1">
            <a:spLocks noChangeArrowheads="1"/>
          </p:cNvSpPr>
          <p:nvPr/>
        </p:nvSpPr>
        <p:spPr bwMode="auto">
          <a:xfrm>
            <a:off x="7695769" y="1632089"/>
            <a:ext cx="24479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000" dirty="0">
                <a:solidFill>
                  <a:schemeClr val="bg1"/>
                </a:solidFill>
              </a:rPr>
              <a:t>Marginal Social Cost</a:t>
            </a:r>
          </a:p>
        </p:txBody>
      </p:sp>
      <p:sp>
        <p:nvSpPr>
          <p:cNvPr id="9232" name="Line 16"/>
          <p:cNvSpPr>
            <a:spLocks noChangeShapeType="1"/>
          </p:cNvSpPr>
          <p:nvPr/>
        </p:nvSpPr>
        <p:spPr bwMode="auto">
          <a:xfrm flipH="1">
            <a:off x="3525838" y="3348038"/>
            <a:ext cx="2081212" cy="0"/>
          </a:xfrm>
          <a:prstGeom prst="line">
            <a:avLst/>
          </a:prstGeom>
          <a:ln w="28575">
            <a:headEnd/>
            <a:tailEnd/>
          </a:ln>
          <a:extLst/>
        </p:spPr>
        <p:style>
          <a:lnRef idx="3">
            <a:schemeClr val="accent5"/>
          </a:lnRef>
          <a:fillRef idx="0">
            <a:schemeClr val="accent5"/>
          </a:fillRef>
          <a:effectRef idx="2">
            <a:schemeClr val="accent5"/>
          </a:effectRef>
          <a:fontRef idx="minor">
            <a:schemeClr val="tx1"/>
          </a:fontRef>
        </p:style>
        <p:txBody>
          <a:bodyPr/>
          <a:lstStyle/>
          <a:p>
            <a:endParaRPr lang="en-IN"/>
          </a:p>
        </p:txBody>
      </p:sp>
      <p:sp>
        <p:nvSpPr>
          <p:cNvPr id="9233" name="Line 17"/>
          <p:cNvSpPr>
            <a:spLocks noChangeShapeType="1"/>
          </p:cNvSpPr>
          <p:nvPr/>
        </p:nvSpPr>
        <p:spPr bwMode="auto">
          <a:xfrm flipH="1">
            <a:off x="5564188" y="3362326"/>
            <a:ext cx="49212" cy="2246313"/>
          </a:xfrm>
          <a:prstGeom prst="line">
            <a:avLst/>
          </a:prstGeom>
          <a:ln w="28575">
            <a:headEnd/>
            <a:tailEnd/>
          </a:ln>
          <a:extLst/>
        </p:spPr>
        <p:style>
          <a:lnRef idx="3">
            <a:schemeClr val="accent5"/>
          </a:lnRef>
          <a:fillRef idx="0">
            <a:schemeClr val="accent5"/>
          </a:fillRef>
          <a:effectRef idx="2">
            <a:schemeClr val="accent5"/>
          </a:effectRef>
          <a:fontRef idx="minor">
            <a:schemeClr val="tx1"/>
          </a:fontRef>
        </p:style>
        <p:txBody>
          <a:bodyPr/>
          <a:lstStyle/>
          <a:p>
            <a:endParaRPr lang="en-IN"/>
          </a:p>
        </p:txBody>
      </p:sp>
    </p:spTree>
    <p:extLst>
      <p:ext uri="{BB962C8B-B14F-4D97-AF65-F5344CB8AC3E}">
        <p14:creationId xmlns:p14="http://schemas.microsoft.com/office/powerpoint/2010/main" val="344128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ppt_x"/>
                                          </p:val>
                                        </p:tav>
                                        <p:tav tm="100000">
                                          <p:val>
                                            <p:strVal val="#ppt_x"/>
                                          </p:val>
                                        </p:tav>
                                      </p:tavLst>
                                    </p:anim>
                                    <p:anim calcmode="lin" valueType="num">
                                      <p:cBhvr additive="base">
                                        <p:cTn id="8"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226"/>
                                        </p:tgtEl>
                                        <p:attrNameLst>
                                          <p:attrName>style.visibility</p:attrName>
                                        </p:attrNameLst>
                                      </p:cBhvr>
                                      <p:to>
                                        <p:strVal val="visible"/>
                                      </p:to>
                                    </p:set>
                                    <p:animEffect transition="in" filter="blinds(horizontal)">
                                      <p:cBhvr>
                                        <p:cTn id="13" dur="500"/>
                                        <p:tgtEl>
                                          <p:spTgt spid="922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9230"/>
                                        </p:tgtEl>
                                        <p:attrNameLst>
                                          <p:attrName>style.visibility</p:attrName>
                                        </p:attrNameLst>
                                      </p:cBhvr>
                                      <p:to>
                                        <p:strVal val="visible"/>
                                      </p:to>
                                    </p:set>
                                    <p:animEffect transition="in" filter="checkerboard(across)">
                                      <p:cBhvr>
                                        <p:cTn id="18" dur="500"/>
                                        <p:tgtEl>
                                          <p:spTgt spid="9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P spid="9226" grpId="0" animBg="1"/>
      <p:bldP spid="92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58007" y="630115"/>
            <a:ext cx="8229600" cy="838200"/>
          </a:xfrm>
        </p:spPr>
        <p:txBody>
          <a:bodyPr>
            <a:normAutofit/>
          </a:bodyPr>
          <a:lstStyle/>
          <a:p>
            <a:pPr eaLnBrk="1" hangingPunct="1"/>
            <a:r>
              <a:rPr lang="en-GB" sz="4000" b="1" dirty="0" smtClean="0">
                <a:latin typeface="Calibri" pitchFamily="34" charset="0"/>
                <a:cs typeface="Calibri" pitchFamily="34" charset="0"/>
              </a:rPr>
              <a:t>Consequences</a:t>
            </a:r>
          </a:p>
        </p:txBody>
      </p:sp>
      <p:sp>
        <p:nvSpPr>
          <p:cNvPr id="10243" name="Rectangle 3"/>
          <p:cNvSpPr>
            <a:spLocks noGrp="1" noChangeArrowheads="1"/>
          </p:cNvSpPr>
          <p:nvPr>
            <p:ph type="body" idx="1"/>
          </p:nvPr>
        </p:nvSpPr>
        <p:spPr>
          <a:xfrm>
            <a:off x="1058007" y="1922583"/>
            <a:ext cx="10134600" cy="4170485"/>
          </a:xfrm>
        </p:spPr>
        <p:txBody>
          <a:bodyPr/>
          <a:lstStyle/>
          <a:p>
            <a:pPr marL="457200" indent="-457200">
              <a:buFont typeface="Wingdings" panose="05000000000000000000" pitchFamily="2" charset="2"/>
              <a:buChar char="§"/>
            </a:pPr>
            <a:r>
              <a:rPr lang="en-GB" sz="3200" dirty="0" smtClean="0"/>
              <a:t>Too much of paper is produced</a:t>
            </a:r>
          </a:p>
          <a:p>
            <a:pPr marL="457200" indent="-457200">
              <a:buFont typeface="Wingdings" panose="05000000000000000000" pitchFamily="2" charset="2"/>
              <a:buChar char="§"/>
            </a:pPr>
            <a:r>
              <a:rPr lang="en-GB" sz="3200" dirty="0" smtClean="0"/>
              <a:t>The price of paper is too low and does not reflect its true costs of production</a:t>
            </a:r>
          </a:p>
          <a:p>
            <a:pPr marL="0" indent="0">
              <a:buNone/>
            </a:pPr>
            <a:r>
              <a:rPr lang="en-GB" sz="3200" dirty="0" smtClean="0"/>
              <a:t>So, </a:t>
            </a:r>
          </a:p>
          <a:p>
            <a:pPr marL="457200" indent="-457200">
              <a:buFont typeface="Wingdings" panose="05000000000000000000" pitchFamily="2" charset="2"/>
              <a:buChar char="§"/>
            </a:pPr>
            <a:r>
              <a:rPr lang="en-GB" sz="3200" dirty="0" smtClean="0"/>
              <a:t>Who gains here?</a:t>
            </a:r>
          </a:p>
          <a:p>
            <a:pPr marL="457200" indent="-457200">
              <a:buFont typeface="Wingdings" panose="05000000000000000000" pitchFamily="2" charset="2"/>
              <a:buChar char="§"/>
            </a:pPr>
            <a:r>
              <a:rPr lang="en-GB" sz="3200" dirty="0" smtClean="0"/>
              <a:t>What are the monetary values of the costs imposed on society?</a:t>
            </a:r>
          </a:p>
        </p:txBody>
      </p:sp>
    </p:spTree>
    <p:extLst>
      <p:ext uri="{BB962C8B-B14F-4D97-AF65-F5344CB8AC3E}">
        <p14:creationId xmlns:p14="http://schemas.microsoft.com/office/powerpoint/2010/main" val="126389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9C956728-2099-429B-907D-CB0EF27C26D9}" type="slidenum">
              <a:rPr lang="en-US">
                <a:latin typeface="Arial" charset="0"/>
              </a:rPr>
              <a:pPr fontAlgn="base">
                <a:spcBef>
                  <a:spcPct val="0"/>
                </a:spcBef>
                <a:spcAft>
                  <a:spcPct val="0"/>
                </a:spcAft>
              </a:pPr>
              <a:t>24</a:t>
            </a:fld>
            <a:endParaRPr lang="en-US">
              <a:latin typeface="Arial" charset="0"/>
            </a:endParaRPr>
          </a:p>
        </p:txBody>
      </p:sp>
      <p:sp>
        <p:nvSpPr>
          <p:cNvPr id="6"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3796" name="TextBox 7"/>
          <p:cNvSpPr txBox="1">
            <a:spLocks noChangeArrowheads="1"/>
          </p:cNvSpPr>
          <p:nvPr/>
        </p:nvSpPr>
        <p:spPr bwMode="auto">
          <a:xfrm>
            <a:off x="1524000" y="869951"/>
            <a:ext cx="8821738" cy="584775"/>
          </a:xfrm>
          <a:prstGeom prst="rect">
            <a:avLst/>
          </a:prstGeom>
          <a:noFill/>
          <a:ln w="9525">
            <a:noFill/>
            <a:miter lim="800000"/>
            <a:headEnd/>
            <a:tailEnd/>
          </a:ln>
        </p:spPr>
        <p:txBody>
          <a:bodyPr wrap="square">
            <a:spAutoFit/>
          </a:bodyPr>
          <a:lstStyle/>
          <a:p>
            <a:pPr algn="just" fontAlgn="base">
              <a:spcBef>
                <a:spcPct val="0"/>
              </a:spcBef>
              <a:spcAft>
                <a:spcPct val="0"/>
              </a:spcAft>
            </a:pPr>
            <a:r>
              <a:rPr lang="en-US" sz="3200" b="1" dirty="0">
                <a:solidFill>
                  <a:prstClr val="black"/>
                </a:solidFill>
                <a:latin typeface="Calibri" pitchFamily="34" charset="0"/>
              </a:rPr>
              <a:t>Negative Externality in Production</a:t>
            </a:r>
          </a:p>
        </p:txBody>
      </p:sp>
      <p:cxnSp>
        <p:nvCxnSpPr>
          <p:cNvPr id="7" name="Straight Connector 6"/>
          <p:cNvCxnSpPr/>
          <p:nvPr/>
        </p:nvCxnSpPr>
        <p:spPr>
          <a:xfrm rot="5400000">
            <a:off x="4192588" y="3581400"/>
            <a:ext cx="3198812" cy="1588"/>
          </a:xfrm>
          <a:prstGeom prst="line">
            <a:avLst/>
          </a:prstGeom>
          <a:ln w="31750" cmpd="sng"/>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1200" y="5181600"/>
            <a:ext cx="3886200" cy="158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598444" y="2621756"/>
            <a:ext cx="2286000" cy="191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6172200" y="2209800"/>
            <a:ext cx="213360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400800" y="2362200"/>
            <a:ext cx="228600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91200" y="3109914"/>
            <a:ext cx="1570038" cy="142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91200" y="3397250"/>
            <a:ext cx="18288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6319044" y="4152106"/>
            <a:ext cx="20574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76913" y="3597275"/>
            <a:ext cx="16002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415088" y="3962401"/>
            <a:ext cx="2347913" cy="619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807" name="TextBox 59"/>
          <p:cNvSpPr txBox="1">
            <a:spLocks noChangeArrowheads="1"/>
          </p:cNvSpPr>
          <p:nvPr/>
        </p:nvSpPr>
        <p:spPr bwMode="auto">
          <a:xfrm>
            <a:off x="5181600" y="27432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o</a:t>
            </a:r>
          </a:p>
        </p:txBody>
      </p:sp>
      <p:sp>
        <p:nvSpPr>
          <p:cNvPr id="33808" name="TextBox 60"/>
          <p:cNvSpPr txBox="1">
            <a:spLocks noChangeArrowheads="1"/>
          </p:cNvSpPr>
          <p:nvPr/>
        </p:nvSpPr>
        <p:spPr bwMode="auto">
          <a:xfrm>
            <a:off x="5183188" y="3140075"/>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1</a:t>
            </a:r>
          </a:p>
        </p:txBody>
      </p:sp>
      <p:cxnSp>
        <p:nvCxnSpPr>
          <p:cNvPr id="70" name="Straight Arrow Connector 69"/>
          <p:cNvCxnSpPr/>
          <p:nvPr/>
        </p:nvCxnSpPr>
        <p:spPr>
          <a:xfrm rot="10800000">
            <a:off x="7345363" y="53340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810" name="TextBox 73"/>
          <p:cNvSpPr txBox="1">
            <a:spLocks noChangeArrowheads="1"/>
          </p:cNvSpPr>
          <p:nvPr/>
        </p:nvSpPr>
        <p:spPr bwMode="auto">
          <a:xfrm>
            <a:off x="8763000" y="5105400"/>
            <a:ext cx="9906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Quantity</a:t>
            </a:r>
            <a:endParaRPr lang="en-US" baseline="-25000">
              <a:solidFill>
                <a:prstClr val="black"/>
              </a:solidFill>
              <a:latin typeface="Arial" charset="0"/>
            </a:endParaRPr>
          </a:p>
        </p:txBody>
      </p:sp>
      <p:sp>
        <p:nvSpPr>
          <p:cNvPr id="33811" name="TextBox 74"/>
          <p:cNvSpPr txBox="1">
            <a:spLocks noChangeArrowheads="1"/>
          </p:cNvSpPr>
          <p:nvPr/>
        </p:nvSpPr>
        <p:spPr bwMode="auto">
          <a:xfrm>
            <a:off x="4267200" y="1905000"/>
            <a:ext cx="14478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Price, MC</a:t>
            </a:r>
            <a:endParaRPr lang="en-US" baseline="-25000">
              <a:solidFill>
                <a:prstClr val="black"/>
              </a:solidFill>
              <a:latin typeface="Arial" charset="0"/>
            </a:endParaRPr>
          </a:p>
        </p:txBody>
      </p:sp>
      <p:sp>
        <p:nvSpPr>
          <p:cNvPr id="33812" name="TextBox 7"/>
          <p:cNvSpPr txBox="1">
            <a:spLocks noChangeArrowheads="1"/>
          </p:cNvSpPr>
          <p:nvPr/>
        </p:nvSpPr>
        <p:spPr bwMode="auto">
          <a:xfrm>
            <a:off x="5562600" y="1447800"/>
            <a:ext cx="4648200" cy="369888"/>
          </a:xfrm>
          <a:prstGeom prst="rect">
            <a:avLst/>
          </a:prstGeom>
          <a:noFill/>
          <a:ln w="9525">
            <a:noFill/>
            <a:miter lim="800000"/>
            <a:headEnd/>
            <a:tailEnd/>
          </a:ln>
        </p:spPr>
        <p:txBody>
          <a:bodyPr>
            <a:spAutoFit/>
          </a:bodyPr>
          <a:lstStyle/>
          <a:p>
            <a:pPr algn="just" fontAlgn="base">
              <a:spcBef>
                <a:spcPct val="0"/>
              </a:spcBef>
              <a:spcAft>
                <a:spcPct val="0"/>
              </a:spcAft>
            </a:pPr>
            <a:r>
              <a:rPr lang="en-US" dirty="0">
                <a:solidFill>
                  <a:prstClr val="black"/>
                </a:solidFill>
                <a:latin typeface="Calibri" pitchFamily="34" charset="0"/>
              </a:rPr>
              <a:t>Figure 1: Negative Externality in Production</a:t>
            </a:r>
          </a:p>
        </p:txBody>
      </p:sp>
      <p:sp>
        <p:nvSpPr>
          <p:cNvPr id="33813" name="TextBox 76"/>
          <p:cNvSpPr txBox="1">
            <a:spLocks noChangeArrowheads="1"/>
          </p:cNvSpPr>
          <p:nvPr/>
        </p:nvSpPr>
        <p:spPr bwMode="auto">
          <a:xfrm>
            <a:off x="8229600" y="18288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MSC</a:t>
            </a:r>
            <a:endParaRPr lang="en-US" baseline="-25000">
              <a:solidFill>
                <a:prstClr val="black"/>
              </a:solidFill>
              <a:latin typeface="Arial" charset="0"/>
            </a:endParaRPr>
          </a:p>
        </p:txBody>
      </p:sp>
      <p:sp>
        <p:nvSpPr>
          <p:cNvPr id="33814" name="TextBox 77"/>
          <p:cNvSpPr txBox="1">
            <a:spLocks noChangeArrowheads="1"/>
          </p:cNvSpPr>
          <p:nvPr/>
        </p:nvSpPr>
        <p:spPr bwMode="auto">
          <a:xfrm>
            <a:off x="8763000" y="22098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MPC</a:t>
            </a:r>
            <a:endParaRPr lang="en-US" baseline="-25000">
              <a:solidFill>
                <a:prstClr val="black"/>
              </a:solidFill>
              <a:latin typeface="Arial" charset="0"/>
            </a:endParaRPr>
          </a:p>
        </p:txBody>
      </p:sp>
      <p:sp>
        <p:nvSpPr>
          <p:cNvPr id="33815" name="TextBox 78"/>
          <p:cNvSpPr txBox="1">
            <a:spLocks noChangeArrowheads="1"/>
          </p:cNvSpPr>
          <p:nvPr/>
        </p:nvSpPr>
        <p:spPr bwMode="auto">
          <a:xfrm>
            <a:off x="8686800" y="4571999"/>
            <a:ext cx="1658938" cy="338554"/>
          </a:xfrm>
          <a:prstGeom prst="rect">
            <a:avLst/>
          </a:prstGeom>
          <a:noFill/>
          <a:ln w="0">
            <a:noFill/>
            <a:miter lim="800000"/>
            <a:headEnd/>
            <a:tailEnd/>
          </a:ln>
        </p:spPr>
        <p:txBody>
          <a:bodyPr wrap="square">
            <a:spAutoFit/>
          </a:bodyPr>
          <a:lstStyle/>
          <a:p>
            <a:pPr fontAlgn="base">
              <a:spcBef>
                <a:spcPct val="0"/>
              </a:spcBef>
              <a:spcAft>
                <a:spcPct val="0"/>
              </a:spcAft>
            </a:pPr>
            <a:r>
              <a:rPr lang="en-US" sz="2400" baseline="-25000" dirty="0">
                <a:solidFill>
                  <a:prstClr val="black"/>
                </a:solidFill>
                <a:latin typeface="Arial" charset="0"/>
              </a:rPr>
              <a:t>D (MSB=MPB)</a:t>
            </a:r>
            <a:endParaRPr lang="en-US" baseline="-25000" dirty="0">
              <a:solidFill>
                <a:prstClr val="black"/>
              </a:solidFill>
              <a:latin typeface="Arial" charset="0"/>
            </a:endParaRPr>
          </a:p>
        </p:txBody>
      </p:sp>
      <p:sp>
        <p:nvSpPr>
          <p:cNvPr id="33816" name="TextBox 79"/>
          <p:cNvSpPr txBox="1">
            <a:spLocks noChangeArrowheads="1"/>
          </p:cNvSpPr>
          <p:nvPr/>
        </p:nvSpPr>
        <p:spPr bwMode="auto">
          <a:xfrm>
            <a:off x="6477000" y="2057400"/>
            <a:ext cx="304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a:t>
            </a:r>
            <a:endParaRPr lang="en-US" baseline="-25000">
              <a:solidFill>
                <a:prstClr val="black"/>
              </a:solidFill>
              <a:latin typeface="Arial" charset="0"/>
            </a:endParaRPr>
          </a:p>
        </p:txBody>
      </p:sp>
      <p:sp>
        <p:nvSpPr>
          <p:cNvPr id="33817" name="TextBox 7"/>
          <p:cNvSpPr txBox="1">
            <a:spLocks noChangeArrowheads="1"/>
          </p:cNvSpPr>
          <p:nvPr/>
        </p:nvSpPr>
        <p:spPr bwMode="auto">
          <a:xfrm>
            <a:off x="1752600" y="2286000"/>
            <a:ext cx="3429000" cy="3416300"/>
          </a:xfrm>
          <a:prstGeom prst="rect">
            <a:avLst/>
          </a:prstGeom>
          <a:noFill/>
          <a:ln w="9525">
            <a:noFill/>
            <a:miter lim="800000"/>
            <a:headEnd/>
            <a:tailEnd/>
          </a:ln>
        </p:spPr>
        <p:txBody>
          <a:bodyPr>
            <a:spAutoFit/>
          </a:bodyPr>
          <a:lstStyle/>
          <a:p>
            <a:pPr algn="just" fontAlgn="base">
              <a:spcBef>
                <a:spcPct val="0"/>
              </a:spcBef>
              <a:spcAft>
                <a:spcPct val="0"/>
              </a:spcAft>
            </a:pPr>
            <a:r>
              <a:rPr lang="en-US" sz="2400" dirty="0">
                <a:solidFill>
                  <a:prstClr val="black"/>
                </a:solidFill>
                <a:latin typeface="Calibri" pitchFamily="34" charset="0"/>
              </a:rPr>
              <a:t>Fig. 1 illustrates negative externality in Production (MSC&gt;MPC)</a:t>
            </a:r>
          </a:p>
          <a:p>
            <a:pPr algn="just" fontAlgn="base">
              <a:spcBef>
                <a:spcPct val="0"/>
              </a:spcBef>
              <a:spcAft>
                <a:spcPct val="0"/>
              </a:spcAft>
            </a:pPr>
            <a:endParaRPr lang="en-US" sz="2400" dirty="0">
              <a:solidFill>
                <a:prstClr val="black"/>
              </a:solidFill>
              <a:latin typeface="Calibri" pitchFamily="34" charset="0"/>
            </a:endParaRPr>
          </a:p>
          <a:p>
            <a:pPr algn="just" fontAlgn="base">
              <a:spcBef>
                <a:spcPct val="0"/>
              </a:spcBef>
              <a:spcAft>
                <a:spcPct val="0"/>
              </a:spcAft>
            </a:pPr>
            <a:r>
              <a:rPr lang="en-US" sz="2400" dirty="0">
                <a:solidFill>
                  <a:prstClr val="black"/>
                </a:solidFill>
                <a:latin typeface="Calibri" pitchFamily="34" charset="0"/>
              </a:rPr>
              <a:t>Assuming no externalities in consumption, DD shows MSB and MPB (MSB=MPB)</a:t>
            </a:r>
          </a:p>
          <a:p>
            <a:pPr algn="just" fontAlgn="base">
              <a:spcBef>
                <a:spcPct val="0"/>
              </a:spcBef>
              <a:spcAft>
                <a:spcPct val="0"/>
              </a:spcAft>
            </a:pPr>
            <a:endParaRPr lang="en-US" sz="2400" dirty="0">
              <a:solidFill>
                <a:prstClr val="black"/>
              </a:solidFill>
              <a:latin typeface="Calibri" pitchFamily="34" charset="0"/>
            </a:endParaRPr>
          </a:p>
        </p:txBody>
      </p:sp>
      <p:sp>
        <p:nvSpPr>
          <p:cNvPr id="33818" name="Rectangle 84"/>
          <p:cNvSpPr>
            <a:spLocks noChangeArrowheads="1"/>
          </p:cNvSpPr>
          <p:nvPr/>
        </p:nvSpPr>
        <p:spPr bwMode="auto">
          <a:xfrm>
            <a:off x="1828800" y="5638801"/>
            <a:ext cx="8382000" cy="830263"/>
          </a:xfrm>
          <a:prstGeom prst="rect">
            <a:avLst/>
          </a:prstGeom>
          <a:noFill/>
          <a:ln w="9525">
            <a:noFill/>
            <a:miter lim="800000"/>
            <a:headEnd/>
            <a:tailEnd/>
          </a:ln>
        </p:spPr>
        <p:txBody>
          <a:bodyPr>
            <a:spAutoFit/>
          </a:bodyPr>
          <a:lstStyle/>
          <a:p>
            <a:pPr algn="just" fontAlgn="base">
              <a:spcBef>
                <a:spcPct val="0"/>
              </a:spcBef>
              <a:spcAft>
                <a:spcPct val="0"/>
              </a:spcAft>
            </a:pPr>
            <a:r>
              <a:rPr lang="en-US" sz="2400" dirty="0">
                <a:solidFill>
                  <a:prstClr val="black"/>
                </a:solidFill>
                <a:latin typeface="Calibri" pitchFamily="34" charset="0"/>
              </a:rPr>
              <a:t>With MSC the optimal output produced is Q</a:t>
            </a:r>
            <a:r>
              <a:rPr lang="en-US" sz="2400" baseline="-25000" dirty="0">
                <a:solidFill>
                  <a:prstClr val="black"/>
                </a:solidFill>
                <a:latin typeface="Calibri" pitchFamily="34" charset="0"/>
              </a:rPr>
              <a:t>0</a:t>
            </a:r>
            <a:r>
              <a:rPr lang="en-US" sz="2400" dirty="0">
                <a:solidFill>
                  <a:prstClr val="black"/>
                </a:solidFill>
                <a:latin typeface="Calibri" pitchFamily="34" charset="0"/>
              </a:rPr>
              <a:t> corresponding to Price P</a:t>
            </a:r>
            <a:r>
              <a:rPr lang="en-US" sz="2400" baseline="-25000" dirty="0">
                <a:solidFill>
                  <a:prstClr val="black"/>
                </a:solidFill>
                <a:latin typeface="Calibri" pitchFamily="34" charset="0"/>
              </a:rPr>
              <a:t>0  </a:t>
            </a:r>
            <a:r>
              <a:rPr lang="en-US" sz="2400" baseline="30000" dirty="0">
                <a:solidFill>
                  <a:prstClr val="black"/>
                </a:solidFill>
                <a:latin typeface="Calibri" pitchFamily="34" charset="0"/>
              </a:rPr>
              <a:t> </a:t>
            </a:r>
            <a:r>
              <a:rPr lang="en-US" sz="2400" dirty="0">
                <a:solidFill>
                  <a:prstClr val="black"/>
                </a:solidFill>
                <a:latin typeface="Calibri" pitchFamily="34" charset="0"/>
              </a:rPr>
              <a:t> (where MSC=MSB)</a:t>
            </a:r>
            <a:endParaRPr lang="en-US" sz="2800" dirty="0">
              <a:solidFill>
                <a:prstClr val="black"/>
              </a:solidFill>
              <a:latin typeface="Calibri" pitchFamily="34" charset="0"/>
            </a:endParaRPr>
          </a:p>
        </p:txBody>
      </p:sp>
      <p:sp>
        <p:nvSpPr>
          <p:cNvPr id="33" name="Right Triangle 32"/>
          <p:cNvSpPr/>
          <p:nvPr/>
        </p:nvSpPr>
        <p:spPr>
          <a:xfrm rot="5400000" flipH="1">
            <a:off x="7326312" y="3135313"/>
            <a:ext cx="306389" cy="28098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42" name="Right Triangle 41"/>
          <p:cNvSpPr/>
          <p:nvPr/>
        </p:nvSpPr>
        <p:spPr>
          <a:xfrm flipV="1">
            <a:off x="7339013" y="3414713"/>
            <a:ext cx="266700" cy="2286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33821" name="TextBox 60"/>
          <p:cNvSpPr txBox="1">
            <a:spLocks noChangeArrowheads="1"/>
          </p:cNvSpPr>
          <p:nvPr/>
        </p:nvSpPr>
        <p:spPr bwMode="auto">
          <a:xfrm>
            <a:off x="5181600" y="3425825"/>
            <a:ext cx="533400" cy="3683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C</a:t>
            </a:r>
            <a:r>
              <a:rPr lang="en-US" baseline="-25000">
                <a:solidFill>
                  <a:prstClr val="black"/>
                </a:solidFill>
                <a:latin typeface="Arial" charset="0"/>
              </a:rPr>
              <a:t>0</a:t>
            </a:r>
          </a:p>
        </p:txBody>
      </p:sp>
      <p:sp>
        <p:nvSpPr>
          <p:cNvPr id="33822" name="TextBox 60"/>
          <p:cNvSpPr txBox="1">
            <a:spLocks noChangeArrowheads="1"/>
          </p:cNvSpPr>
          <p:nvPr/>
        </p:nvSpPr>
        <p:spPr bwMode="auto">
          <a:xfrm>
            <a:off x="7620000" y="5181600"/>
            <a:ext cx="533400" cy="369888"/>
          </a:xfrm>
          <a:prstGeom prst="rect">
            <a:avLst/>
          </a:prstGeom>
          <a:noFill/>
          <a:ln w="0">
            <a:noFill/>
            <a:miter lim="800000"/>
            <a:headEnd/>
            <a:tailEnd/>
          </a:ln>
        </p:spPr>
        <p:txBody>
          <a:bodyPr>
            <a:spAutoFit/>
          </a:bodyPr>
          <a:lstStyle/>
          <a:p>
            <a:pP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1</a:t>
            </a:r>
          </a:p>
        </p:txBody>
      </p:sp>
      <p:sp>
        <p:nvSpPr>
          <p:cNvPr id="33823" name="TextBox 60"/>
          <p:cNvSpPr txBox="1">
            <a:spLocks noChangeArrowheads="1"/>
          </p:cNvSpPr>
          <p:nvPr/>
        </p:nvSpPr>
        <p:spPr bwMode="auto">
          <a:xfrm>
            <a:off x="6897688" y="51816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0</a:t>
            </a:r>
          </a:p>
        </p:txBody>
      </p:sp>
    </p:spTree>
    <p:extLst>
      <p:ext uri="{BB962C8B-B14F-4D97-AF65-F5344CB8AC3E}">
        <p14:creationId xmlns:p14="http://schemas.microsoft.com/office/powerpoint/2010/main" val="226611163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amond(in)">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amond(in)">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80578ED1-DFAC-4A4F-8047-FCE6DF6A53A1}" type="slidenum">
              <a:rPr lang="en-US">
                <a:latin typeface="Arial" charset="0"/>
              </a:rPr>
              <a:pPr fontAlgn="base">
                <a:spcBef>
                  <a:spcPct val="0"/>
                </a:spcBef>
                <a:spcAft>
                  <a:spcPct val="0"/>
                </a:spcAft>
              </a:pPr>
              <a:t>25</a:t>
            </a:fld>
            <a:endParaRPr lang="en-US">
              <a:latin typeface="Arial" charset="0"/>
            </a:endParaRPr>
          </a:p>
        </p:txBody>
      </p:sp>
      <p:sp>
        <p:nvSpPr>
          <p:cNvPr id="34819" name="TextBox 7"/>
          <p:cNvSpPr txBox="1">
            <a:spLocks noChangeArrowheads="1"/>
          </p:cNvSpPr>
          <p:nvPr/>
        </p:nvSpPr>
        <p:spPr bwMode="auto">
          <a:xfrm>
            <a:off x="1752600" y="1524000"/>
            <a:ext cx="8686800" cy="5119350"/>
          </a:xfrm>
          <a:prstGeom prst="rect">
            <a:avLst/>
          </a:prstGeom>
          <a:noFill/>
          <a:ln w="9525">
            <a:noFill/>
            <a:miter lim="800000"/>
            <a:headEnd/>
            <a:tailEnd/>
          </a:ln>
        </p:spPr>
        <p:txBody>
          <a:bodyPr>
            <a:spAutoFit/>
          </a:bodyPr>
          <a:lstStyle/>
          <a:p>
            <a:pPr algn="just" fontAlgn="base">
              <a:spcBef>
                <a:spcPct val="0"/>
              </a:spcBef>
              <a:spcAft>
                <a:spcPct val="0"/>
              </a:spcAft>
              <a:buBlip>
                <a:blip r:embed="rId2"/>
              </a:buBlip>
            </a:pPr>
            <a:r>
              <a:rPr lang="en-US" sz="2800" dirty="0">
                <a:solidFill>
                  <a:prstClr val="black"/>
                </a:solidFill>
                <a:latin typeface="Calibri" pitchFamily="34" charset="0"/>
              </a:rPr>
              <a:t>The Competitive Market (when left alone) produces Q</a:t>
            </a:r>
            <a:r>
              <a:rPr lang="en-US" sz="2800" baseline="-25000" dirty="0">
                <a:solidFill>
                  <a:prstClr val="black"/>
                </a:solidFill>
                <a:latin typeface="Calibri" pitchFamily="34" charset="0"/>
              </a:rPr>
              <a:t>1</a:t>
            </a:r>
            <a:r>
              <a:rPr lang="en-US" sz="2800" dirty="0">
                <a:solidFill>
                  <a:prstClr val="black"/>
                </a:solidFill>
                <a:latin typeface="Calibri" pitchFamily="34" charset="0"/>
              </a:rPr>
              <a:t> with a price P</a:t>
            </a:r>
            <a:r>
              <a:rPr lang="en-US" sz="2800" baseline="-25000" dirty="0">
                <a:solidFill>
                  <a:prstClr val="black"/>
                </a:solidFill>
                <a:latin typeface="Calibri" pitchFamily="34" charset="0"/>
              </a:rPr>
              <a:t>1 </a:t>
            </a:r>
            <a:r>
              <a:rPr lang="en-US" sz="2800" dirty="0">
                <a:solidFill>
                  <a:prstClr val="black"/>
                </a:solidFill>
                <a:latin typeface="Calibri" pitchFamily="34" charset="0"/>
              </a:rPr>
              <a:t> - there is a tendency to overproduce.</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buBlip>
                <a:blip r:embed="rId2"/>
              </a:buBlip>
            </a:pPr>
            <a:r>
              <a:rPr lang="en-US" sz="2800" dirty="0">
                <a:solidFill>
                  <a:prstClr val="black"/>
                </a:solidFill>
                <a:latin typeface="Calibri" pitchFamily="34" charset="0"/>
              </a:rPr>
              <a:t>At Q</a:t>
            </a:r>
            <a:r>
              <a:rPr lang="en-US" sz="2800" baseline="-25000" dirty="0">
                <a:solidFill>
                  <a:prstClr val="black"/>
                </a:solidFill>
                <a:latin typeface="Calibri" pitchFamily="34" charset="0"/>
              </a:rPr>
              <a:t>0 </a:t>
            </a:r>
            <a:r>
              <a:rPr lang="en-US" sz="2800" dirty="0">
                <a:solidFill>
                  <a:prstClr val="black"/>
                </a:solidFill>
                <a:latin typeface="Calibri" pitchFamily="34" charset="0"/>
              </a:rPr>
              <a:t> the Price is P</a:t>
            </a:r>
            <a:r>
              <a:rPr lang="en-US" sz="2800" baseline="-25000" dirty="0">
                <a:solidFill>
                  <a:prstClr val="black"/>
                </a:solidFill>
                <a:latin typeface="Calibri" pitchFamily="34" charset="0"/>
              </a:rPr>
              <a:t>0 </a:t>
            </a:r>
            <a:r>
              <a:rPr lang="en-US" sz="2800" dirty="0">
                <a:solidFill>
                  <a:prstClr val="black"/>
                </a:solidFill>
                <a:latin typeface="Calibri" pitchFamily="34" charset="0"/>
              </a:rPr>
              <a:t>but the MPC is C</a:t>
            </a:r>
            <a:r>
              <a:rPr lang="en-US" sz="2800" baseline="-25000" dirty="0">
                <a:solidFill>
                  <a:prstClr val="black"/>
                </a:solidFill>
                <a:latin typeface="Calibri" pitchFamily="34" charset="0"/>
              </a:rPr>
              <a:t>0 </a:t>
            </a:r>
            <a:r>
              <a:rPr lang="en-US" sz="2800" dirty="0">
                <a:solidFill>
                  <a:prstClr val="black"/>
                </a:solidFill>
                <a:latin typeface="Calibri" pitchFamily="34" charset="0"/>
              </a:rPr>
              <a:t> </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buBlip>
                <a:blip r:embed="rId2"/>
              </a:buBlip>
            </a:pPr>
            <a:r>
              <a:rPr lang="en-US" sz="2800" dirty="0">
                <a:solidFill>
                  <a:prstClr val="black"/>
                </a:solidFill>
                <a:latin typeface="Calibri" pitchFamily="34" charset="0"/>
              </a:rPr>
              <a:t>Therefore the Govt. can levy a per unit tax of (P</a:t>
            </a:r>
            <a:r>
              <a:rPr lang="en-US" sz="2800" baseline="-25000" dirty="0">
                <a:solidFill>
                  <a:prstClr val="black"/>
                </a:solidFill>
                <a:latin typeface="Calibri" pitchFamily="34" charset="0"/>
              </a:rPr>
              <a:t>0 </a:t>
            </a:r>
            <a:r>
              <a:rPr lang="en-US" sz="2800" dirty="0">
                <a:solidFill>
                  <a:prstClr val="black"/>
                </a:solidFill>
                <a:latin typeface="Calibri" pitchFamily="34" charset="0"/>
              </a:rPr>
              <a:t>- C</a:t>
            </a:r>
            <a:r>
              <a:rPr lang="en-US" sz="2800" baseline="-25000" dirty="0">
                <a:solidFill>
                  <a:prstClr val="black"/>
                </a:solidFill>
                <a:latin typeface="Calibri" pitchFamily="34" charset="0"/>
              </a:rPr>
              <a:t>0 </a:t>
            </a:r>
            <a:r>
              <a:rPr lang="en-US" sz="2800" dirty="0">
                <a:solidFill>
                  <a:prstClr val="black"/>
                </a:solidFill>
                <a:latin typeface="Calibri" pitchFamily="34" charset="0"/>
              </a:rPr>
              <a:t>) which in turn will increase MPC by (P</a:t>
            </a:r>
            <a:r>
              <a:rPr lang="en-US" sz="2800" baseline="-25000" dirty="0">
                <a:solidFill>
                  <a:prstClr val="black"/>
                </a:solidFill>
                <a:latin typeface="Calibri" pitchFamily="34" charset="0"/>
              </a:rPr>
              <a:t>0 </a:t>
            </a:r>
            <a:r>
              <a:rPr lang="en-US" sz="2800" dirty="0">
                <a:solidFill>
                  <a:prstClr val="black"/>
                </a:solidFill>
                <a:latin typeface="Calibri" pitchFamily="34" charset="0"/>
              </a:rPr>
              <a:t>-C</a:t>
            </a:r>
            <a:r>
              <a:rPr lang="en-US" sz="2800" baseline="-25000" dirty="0">
                <a:solidFill>
                  <a:prstClr val="black"/>
                </a:solidFill>
                <a:latin typeface="Calibri" pitchFamily="34" charset="0"/>
              </a:rPr>
              <a:t>0</a:t>
            </a:r>
            <a:r>
              <a:rPr lang="en-US" sz="2800" dirty="0">
                <a:solidFill>
                  <a:prstClr val="black"/>
                </a:solidFill>
                <a:latin typeface="Calibri" pitchFamily="34" charset="0"/>
              </a:rPr>
              <a:t>) and reduce output from Q</a:t>
            </a:r>
            <a:r>
              <a:rPr lang="en-US" sz="2800" baseline="-25000" dirty="0">
                <a:solidFill>
                  <a:prstClr val="black"/>
                </a:solidFill>
                <a:latin typeface="Calibri" pitchFamily="34" charset="0"/>
              </a:rPr>
              <a:t>1 </a:t>
            </a:r>
            <a:r>
              <a:rPr lang="en-US" sz="2800" dirty="0">
                <a:solidFill>
                  <a:prstClr val="black"/>
                </a:solidFill>
                <a:latin typeface="Calibri" pitchFamily="34" charset="0"/>
              </a:rPr>
              <a:t>to Q</a:t>
            </a:r>
            <a:r>
              <a:rPr lang="en-US" sz="2800" baseline="-25000" dirty="0">
                <a:solidFill>
                  <a:prstClr val="black"/>
                </a:solidFill>
                <a:latin typeface="Calibri" pitchFamily="34" charset="0"/>
              </a:rPr>
              <a:t>0</a:t>
            </a:r>
          </a:p>
          <a:p>
            <a:pPr algn="just" fontAlgn="base">
              <a:spcBef>
                <a:spcPct val="0"/>
              </a:spcBef>
              <a:spcAft>
                <a:spcPct val="0"/>
              </a:spcAft>
            </a:pPr>
            <a:endParaRPr lang="en-US" sz="2800" baseline="-25000" dirty="0">
              <a:solidFill>
                <a:prstClr val="black"/>
              </a:solidFill>
              <a:latin typeface="Calibri" pitchFamily="34" charset="0"/>
            </a:endParaRPr>
          </a:p>
          <a:p>
            <a:pPr algn="just" fontAlgn="base">
              <a:spcBef>
                <a:spcPct val="0"/>
              </a:spcBef>
              <a:spcAft>
                <a:spcPct val="0"/>
              </a:spcAft>
              <a:buBlip>
                <a:blip r:embed="rId2"/>
              </a:buBlip>
            </a:pPr>
            <a:r>
              <a:rPr lang="en-US" sz="2800" baseline="-25000" dirty="0">
                <a:solidFill>
                  <a:prstClr val="black"/>
                </a:solidFill>
                <a:latin typeface="Calibri" pitchFamily="34" charset="0"/>
              </a:rPr>
              <a:t> </a:t>
            </a:r>
            <a:r>
              <a:rPr lang="en-US" sz="2800" dirty="0">
                <a:solidFill>
                  <a:prstClr val="black"/>
                </a:solidFill>
                <a:latin typeface="Calibri" pitchFamily="34" charset="0"/>
              </a:rPr>
              <a:t>At Q</a:t>
            </a:r>
            <a:r>
              <a:rPr lang="en-US" sz="2800" baseline="-25000" dirty="0">
                <a:solidFill>
                  <a:prstClr val="black"/>
                </a:solidFill>
                <a:latin typeface="Calibri" pitchFamily="34" charset="0"/>
              </a:rPr>
              <a:t>0,  </a:t>
            </a:r>
            <a:r>
              <a:rPr lang="en-US" sz="2800" dirty="0">
                <a:solidFill>
                  <a:prstClr val="black"/>
                </a:solidFill>
                <a:latin typeface="Calibri" pitchFamily="34" charset="0"/>
              </a:rPr>
              <a:t> the consumers would pay P</a:t>
            </a:r>
            <a:r>
              <a:rPr lang="en-US" sz="2800" baseline="-25000" dirty="0">
                <a:solidFill>
                  <a:prstClr val="black"/>
                </a:solidFill>
                <a:latin typeface="Calibri" pitchFamily="34" charset="0"/>
              </a:rPr>
              <a:t>0, </a:t>
            </a:r>
            <a:r>
              <a:rPr lang="en-US" sz="2800" dirty="0">
                <a:solidFill>
                  <a:prstClr val="black"/>
                </a:solidFill>
                <a:latin typeface="Calibri" pitchFamily="34" charset="0"/>
              </a:rPr>
              <a:t> the full marginal social cost of </a:t>
            </a:r>
            <a:r>
              <a:rPr lang="en-US" sz="2800" baseline="-25000" dirty="0">
                <a:solidFill>
                  <a:prstClr val="black"/>
                </a:solidFill>
                <a:latin typeface="Calibri" pitchFamily="34" charset="0"/>
              </a:rPr>
              <a:t> </a:t>
            </a:r>
            <a:r>
              <a:rPr lang="en-US" sz="2800" dirty="0">
                <a:solidFill>
                  <a:prstClr val="black"/>
                </a:solidFill>
                <a:latin typeface="Calibri" pitchFamily="34" charset="0"/>
              </a:rPr>
              <a:t> Production.</a:t>
            </a:r>
          </a:p>
          <a:p>
            <a:pPr algn="just" fontAlgn="base">
              <a:spcBef>
                <a:spcPct val="0"/>
              </a:spcBef>
              <a:spcAft>
                <a:spcPct val="0"/>
              </a:spcAft>
            </a:pPr>
            <a:endParaRPr lang="en-US" sz="2800" dirty="0">
              <a:solidFill>
                <a:prstClr val="black"/>
              </a:solidFill>
              <a:latin typeface="Calibri" pitchFamily="34" charset="0"/>
            </a:endParaRPr>
          </a:p>
        </p:txBody>
      </p:sp>
      <p:sp>
        <p:nvSpPr>
          <p:cNvPr id="8"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2840435164"/>
      </p:ext>
    </p:extLst>
  </p:cSld>
  <p:clrMapOvr>
    <a:masterClrMapping/>
  </p:clrMapOvr>
  <p:transition>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2A277AFB-0E75-42FE-B29C-CB6C58FB6B99}" type="slidenum">
              <a:rPr lang="en-US">
                <a:latin typeface="Arial" charset="0"/>
              </a:rPr>
              <a:pPr fontAlgn="base">
                <a:spcBef>
                  <a:spcPct val="0"/>
                </a:spcBef>
                <a:spcAft>
                  <a:spcPct val="0"/>
                </a:spcAft>
              </a:pPr>
              <a:t>26</a:t>
            </a:fld>
            <a:endParaRPr lang="en-US">
              <a:latin typeface="Arial" charset="0"/>
            </a:endParaRPr>
          </a:p>
        </p:txBody>
      </p:sp>
      <p:sp>
        <p:nvSpPr>
          <p:cNvPr id="35843" name="TextBox 7"/>
          <p:cNvSpPr txBox="1">
            <a:spLocks noChangeArrowheads="1"/>
          </p:cNvSpPr>
          <p:nvPr/>
        </p:nvSpPr>
        <p:spPr bwMode="auto">
          <a:xfrm>
            <a:off x="1676400" y="990601"/>
            <a:ext cx="8686800" cy="5262979"/>
          </a:xfrm>
          <a:prstGeom prst="rect">
            <a:avLst/>
          </a:prstGeom>
          <a:noFill/>
          <a:ln w="9525">
            <a:noFill/>
            <a:miter lim="800000"/>
            <a:headEnd/>
            <a:tailEnd/>
          </a:ln>
        </p:spPr>
        <p:txBody>
          <a:bodyPr>
            <a:spAutoFit/>
          </a:bodyPr>
          <a:lstStyle/>
          <a:p>
            <a:pPr algn="just" fontAlgn="base">
              <a:spcBef>
                <a:spcPct val="0"/>
              </a:spcBef>
              <a:spcAft>
                <a:spcPct val="0"/>
              </a:spcAft>
              <a:buBlip>
                <a:blip r:embed="rId2"/>
              </a:buBlip>
            </a:pPr>
            <a:r>
              <a:rPr lang="en-US" sz="2800" dirty="0">
                <a:solidFill>
                  <a:prstClr val="black"/>
                </a:solidFill>
                <a:latin typeface="Calibri" pitchFamily="34" charset="0"/>
              </a:rPr>
              <a:t>The extra revenue earned from taxation can be used for external damage from production of this product.</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buBlip>
                <a:blip r:embed="rId2"/>
              </a:buBlip>
            </a:pPr>
            <a:r>
              <a:rPr lang="en-US" sz="2800" dirty="0">
                <a:solidFill>
                  <a:prstClr val="black"/>
                </a:solidFill>
                <a:latin typeface="Calibri" pitchFamily="34" charset="0"/>
              </a:rPr>
              <a:t>The tax revenue could be more or less than the external damage</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buBlip>
                <a:blip r:embed="rId2"/>
              </a:buBlip>
            </a:pPr>
            <a:r>
              <a:rPr lang="en-US" sz="2800" dirty="0">
                <a:solidFill>
                  <a:prstClr val="black"/>
                </a:solidFill>
                <a:latin typeface="Calibri" pitchFamily="34" charset="0"/>
              </a:rPr>
              <a:t>The tax revenue is equal to (P</a:t>
            </a:r>
            <a:r>
              <a:rPr lang="en-US" sz="2800" baseline="-25000" dirty="0">
                <a:solidFill>
                  <a:prstClr val="black"/>
                </a:solidFill>
                <a:latin typeface="Calibri" pitchFamily="34" charset="0"/>
              </a:rPr>
              <a:t>0</a:t>
            </a:r>
            <a:r>
              <a:rPr lang="en-US" sz="2800" dirty="0">
                <a:solidFill>
                  <a:prstClr val="black"/>
                </a:solidFill>
                <a:latin typeface="Calibri" pitchFamily="34" charset="0"/>
              </a:rPr>
              <a:t> - C</a:t>
            </a:r>
            <a:r>
              <a:rPr lang="en-US" sz="2800" baseline="-25000" dirty="0">
                <a:solidFill>
                  <a:prstClr val="black"/>
                </a:solidFill>
                <a:latin typeface="Calibri" pitchFamily="34" charset="0"/>
              </a:rPr>
              <a:t>0</a:t>
            </a:r>
            <a:r>
              <a:rPr lang="en-US" sz="2800" dirty="0">
                <a:solidFill>
                  <a:prstClr val="black"/>
                </a:solidFill>
                <a:latin typeface="Calibri" pitchFamily="34" charset="0"/>
              </a:rPr>
              <a:t>)</a:t>
            </a:r>
            <a:r>
              <a:rPr lang="en-US" sz="2800" dirty="0">
                <a:solidFill>
                  <a:prstClr val="black"/>
                </a:solidFill>
                <a:latin typeface="Calibri" pitchFamily="34" charset="0"/>
                <a:sym typeface="Symbol" pitchFamily="18" charset="2"/>
              </a:rPr>
              <a:t></a:t>
            </a:r>
            <a:r>
              <a:rPr lang="en-US" sz="2800" dirty="0">
                <a:solidFill>
                  <a:prstClr val="black"/>
                </a:solidFill>
                <a:latin typeface="Calibri" pitchFamily="34" charset="0"/>
              </a:rPr>
              <a:t>Q</a:t>
            </a:r>
            <a:r>
              <a:rPr lang="en-US" sz="2800" baseline="-25000" dirty="0">
                <a:solidFill>
                  <a:prstClr val="black"/>
                </a:solidFill>
                <a:latin typeface="Calibri" pitchFamily="34" charset="0"/>
              </a:rPr>
              <a:t>0</a:t>
            </a:r>
            <a:r>
              <a:rPr lang="en-US" sz="2800" dirty="0">
                <a:solidFill>
                  <a:prstClr val="black"/>
                </a:solidFill>
                <a:latin typeface="Calibri" pitchFamily="34" charset="0"/>
              </a:rPr>
              <a:t> whereas the total external cost would be equal to area between MSC and MPC</a:t>
            </a:r>
          </a:p>
          <a:p>
            <a:pPr algn="just" fontAlgn="base">
              <a:spcBef>
                <a:spcPct val="0"/>
              </a:spcBef>
              <a:spcAft>
                <a:spcPct val="0"/>
              </a:spcAft>
              <a:buBlip>
                <a:blip r:embed="rId2"/>
              </a:buBlip>
            </a:pPr>
            <a:r>
              <a:rPr lang="en-US" sz="2800" dirty="0">
                <a:solidFill>
                  <a:prstClr val="black"/>
                </a:solidFill>
                <a:latin typeface="Calibri" pitchFamily="34" charset="0"/>
              </a:rPr>
              <a:t>The Net Gain to the Society is  equal to </a:t>
            </a:r>
            <a:r>
              <a:rPr lang="en-US" sz="2800" dirty="0">
                <a:solidFill>
                  <a:prstClr val="black"/>
                </a:solidFill>
                <a:latin typeface="Calibri" pitchFamily="34" charset="0"/>
                <a:sym typeface="Symbol" pitchFamily="18" charset="2"/>
              </a:rPr>
              <a:t>(MSC-MSB) over Q</a:t>
            </a:r>
            <a:r>
              <a:rPr lang="en-US" sz="2800" baseline="-25000" dirty="0">
                <a:solidFill>
                  <a:prstClr val="black"/>
                </a:solidFill>
                <a:latin typeface="Calibri" pitchFamily="34" charset="0"/>
                <a:sym typeface="Symbol" pitchFamily="18" charset="2"/>
              </a:rPr>
              <a:t>0</a:t>
            </a:r>
            <a:r>
              <a:rPr lang="en-US" sz="2800" dirty="0">
                <a:solidFill>
                  <a:prstClr val="black"/>
                </a:solidFill>
                <a:latin typeface="Calibri" pitchFamily="34" charset="0"/>
                <a:sym typeface="Symbol" pitchFamily="18" charset="2"/>
              </a:rPr>
              <a:t> to Q</a:t>
            </a:r>
            <a:r>
              <a:rPr lang="en-US" sz="2800" baseline="-25000" dirty="0">
                <a:solidFill>
                  <a:prstClr val="black"/>
                </a:solidFill>
                <a:latin typeface="Calibri" pitchFamily="34" charset="0"/>
                <a:sym typeface="Symbol" pitchFamily="18" charset="2"/>
              </a:rPr>
              <a:t>1</a:t>
            </a:r>
            <a:r>
              <a:rPr lang="en-US" sz="2800" dirty="0">
                <a:solidFill>
                  <a:prstClr val="black"/>
                </a:solidFill>
                <a:latin typeface="Calibri" pitchFamily="34" charset="0"/>
                <a:sym typeface="Symbol" pitchFamily="18" charset="2"/>
              </a:rPr>
              <a:t>  (the shaded area) which is eliminated by tax.</a:t>
            </a:r>
            <a:endParaRPr lang="en-US" sz="2800" baseline="-25000" dirty="0">
              <a:solidFill>
                <a:prstClr val="black"/>
              </a:solidFill>
              <a:latin typeface="Calibri" pitchFamily="34" charset="0"/>
            </a:endParaRPr>
          </a:p>
        </p:txBody>
      </p:sp>
      <p:sp>
        <p:nvSpPr>
          <p:cNvPr id="8"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2033949736"/>
      </p:ext>
    </p:extLst>
  </p:cSld>
  <p:clrMapOvr>
    <a:masterClrMapping/>
  </p:clrMapOvr>
  <p:transition>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ED986DA6-3427-4BF9-8FAA-1D062A10B7F9}" type="slidenum">
              <a:rPr lang="en-US">
                <a:latin typeface="Arial" charset="0"/>
              </a:rPr>
              <a:pPr fontAlgn="base">
                <a:spcBef>
                  <a:spcPct val="0"/>
                </a:spcBef>
                <a:spcAft>
                  <a:spcPct val="0"/>
                </a:spcAft>
              </a:pPr>
              <a:t>27</a:t>
            </a:fld>
            <a:endParaRPr lang="en-US">
              <a:latin typeface="Arial" charset="0"/>
            </a:endParaRPr>
          </a:p>
        </p:txBody>
      </p:sp>
      <p:cxnSp>
        <p:nvCxnSpPr>
          <p:cNvPr id="7" name="Straight Connector 6"/>
          <p:cNvCxnSpPr/>
          <p:nvPr/>
        </p:nvCxnSpPr>
        <p:spPr>
          <a:xfrm rot="5400000">
            <a:off x="4192588" y="3581400"/>
            <a:ext cx="3198812" cy="1588"/>
          </a:xfrm>
          <a:prstGeom prst="line">
            <a:avLst/>
          </a:prstGeom>
          <a:ln w="31750" cmpd="sng"/>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1200" y="5181600"/>
            <a:ext cx="3886200" cy="158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438900" y="2781300"/>
            <a:ext cx="24384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6019800" y="2195513"/>
            <a:ext cx="228600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400800" y="2362200"/>
            <a:ext cx="228600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6187282" y="4099719"/>
            <a:ext cx="2133600" cy="3016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6323807" y="3961607"/>
            <a:ext cx="2438400" cy="15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6874" name="TextBox 59"/>
          <p:cNvSpPr txBox="1">
            <a:spLocks noChangeArrowheads="1"/>
          </p:cNvSpPr>
          <p:nvPr/>
        </p:nvSpPr>
        <p:spPr bwMode="auto">
          <a:xfrm>
            <a:off x="5214938" y="25908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C</a:t>
            </a:r>
            <a:r>
              <a:rPr lang="en-US" baseline="-25000">
                <a:solidFill>
                  <a:prstClr val="black"/>
                </a:solidFill>
                <a:latin typeface="Arial" charset="0"/>
              </a:rPr>
              <a:t>o</a:t>
            </a:r>
          </a:p>
        </p:txBody>
      </p:sp>
      <p:sp>
        <p:nvSpPr>
          <p:cNvPr id="36875" name="TextBox 60"/>
          <p:cNvSpPr txBox="1">
            <a:spLocks noChangeArrowheads="1"/>
          </p:cNvSpPr>
          <p:nvPr/>
        </p:nvSpPr>
        <p:spPr bwMode="auto">
          <a:xfrm>
            <a:off x="5181600" y="28194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1</a:t>
            </a:r>
          </a:p>
        </p:txBody>
      </p:sp>
      <p:cxnSp>
        <p:nvCxnSpPr>
          <p:cNvPr id="70" name="Straight Arrow Connector 69"/>
          <p:cNvCxnSpPr/>
          <p:nvPr/>
        </p:nvCxnSpPr>
        <p:spPr>
          <a:xfrm flipV="1">
            <a:off x="7315200" y="53340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877" name="TextBox 73"/>
          <p:cNvSpPr txBox="1">
            <a:spLocks noChangeArrowheads="1"/>
          </p:cNvSpPr>
          <p:nvPr/>
        </p:nvSpPr>
        <p:spPr bwMode="auto">
          <a:xfrm>
            <a:off x="8763000" y="5105400"/>
            <a:ext cx="9906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Quantity</a:t>
            </a:r>
            <a:endParaRPr lang="en-US" baseline="-25000">
              <a:solidFill>
                <a:prstClr val="black"/>
              </a:solidFill>
              <a:latin typeface="Arial" charset="0"/>
            </a:endParaRPr>
          </a:p>
        </p:txBody>
      </p:sp>
      <p:sp>
        <p:nvSpPr>
          <p:cNvPr id="36878" name="TextBox 74"/>
          <p:cNvSpPr txBox="1">
            <a:spLocks noChangeArrowheads="1"/>
          </p:cNvSpPr>
          <p:nvPr/>
        </p:nvSpPr>
        <p:spPr bwMode="auto">
          <a:xfrm>
            <a:off x="4267200" y="1905000"/>
            <a:ext cx="14478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Price, MC</a:t>
            </a:r>
            <a:endParaRPr lang="en-US" baseline="-25000">
              <a:solidFill>
                <a:prstClr val="black"/>
              </a:solidFill>
              <a:latin typeface="Arial" charset="0"/>
            </a:endParaRPr>
          </a:p>
        </p:txBody>
      </p:sp>
      <p:sp>
        <p:nvSpPr>
          <p:cNvPr id="36879" name="TextBox 7"/>
          <p:cNvSpPr txBox="1">
            <a:spLocks noChangeArrowheads="1"/>
          </p:cNvSpPr>
          <p:nvPr/>
        </p:nvSpPr>
        <p:spPr bwMode="auto">
          <a:xfrm>
            <a:off x="5562600" y="1447800"/>
            <a:ext cx="4648200" cy="369888"/>
          </a:xfrm>
          <a:prstGeom prst="rect">
            <a:avLst/>
          </a:prstGeom>
          <a:noFill/>
          <a:ln w="9525">
            <a:noFill/>
            <a:miter lim="800000"/>
            <a:headEnd/>
            <a:tailEnd/>
          </a:ln>
        </p:spPr>
        <p:txBody>
          <a:bodyPr>
            <a:spAutoFit/>
          </a:bodyPr>
          <a:lstStyle/>
          <a:p>
            <a:pPr algn="just" fontAlgn="base">
              <a:spcBef>
                <a:spcPct val="0"/>
              </a:spcBef>
              <a:spcAft>
                <a:spcPct val="0"/>
              </a:spcAft>
            </a:pPr>
            <a:r>
              <a:rPr lang="en-US">
                <a:solidFill>
                  <a:prstClr val="black"/>
                </a:solidFill>
                <a:latin typeface="Calibri" pitchFamily="34" charset="0"/>
              </a:rPr>
              <a:t>Figure 2: Positive Externality in Production</a:t>
            </a:r>
          </a:p>
        </p:txBody>
      </p:sp>
      <p:sp>
        <p:nvSpPr>
          <p:cNvPr id="36880" name="TextBox 76"/>
          <p:cNvSpPr txBox="1">
            <a:spLocks noChangeArrowheads="1"/>
          </p:cNvSpPr>
          <p:nvPr/>
        </p:nvSpPr>
        <p:spPr bwMode="auto">
          <a:xfrm>
            <a:off x="8229600" y="18288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MPC</a:t>
            </a:r>
            <a:endParaRPr lang="en-US" baseline="-25000">
              <a:solidFill>
                <a:prstClr val="black"/>
              </a:solidFill>
              <a:latin typeface="Arial" charset="0"/>
            </a:endParaRPr>
          </a:p>
        </p:txBody>
      </p:sp>
      <p:sp>
        <p:nvSpPr>
          <p:cNvPr id="36881" name="TextBox 77"/>
          <p:cNvSpPr txBox="1">
            <a:spLocks noChangeArrowheads="1"/>
          </p:cNvSpPr>
          <p:nvPr/>
        </p:nvSpPr>
        <p:spPr bwMode="auto">
          <a:xfrm>
            <a:off x="8763000" y="22098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MSC</a:t>
            </a:r>
            <a:endParaRPr lang="en-US" baseline="-25000">
              <a:solidFill>
                <a:prstClr val="black"/>
              </a:solidFill>
              <a:latin typeface="Arial" charset="0"/>
            </a:endParaRPr>
          </a:p>
        </p:txBody>
      </p:sp>
      <p:sp>
        <p:nvSpPr>
          <p:cNvPr id="36882" name="TextBox 78"/>
          <p:cNvSpPr txBox="1">
            <a:spLocks noChangeArrowheads="1"/>
          </p:cNvSpPr>
          <p:nvPr/>
        </p:nvSpPr>
        <p:spPr bwMode="auto">
          <a:xfrm>
            <a:off x="8343900" y="4546600"/>
            <a:ext cx="1866900" cy="525462"/>
          </a:xfrm>
          <a:prstGeom prst="rect">
            <a:avLst/>
          </a:prstGeom>
          <a:noFill/>
          <a:ln w="0">
            <a:noFill/>
            <a:miter lim="800000"/>
            <a:headEnd/>
            <a:tailEnd/>
          </a:ln>
        </p:spPr>
        <p:txBody>
          <a:bodyPr wrap="square">
            <a:spAutoFit/>
          </a:bodyPr>
          <a:lstStyle/>
          <a:p>
            <a:pPr fontAlgn="base">
              <a:spcBef>
                <a:spcPct val="0"/>
              </a:spcBef>
              <a:spcAft>
                <a:spcPct val="0"/>
              </a:spcAft>
            </a:pPr>
            <a:r>
              <a:rPr lang="en-US" sz="2400" baseline="-25000" dirty="0">
                <a:solidFill>
                  <a:prstClr val="black"/>
                </a:solidFill>
                <a:latin typeface="Arial" charset="0"/>
              </a:rPr>
              <a:t>D </a:t>
            </a:r>
            <a:r>
              <a:rPr lang="en-US" sz="2000" baseline="-25000" dirty="0">
                <a:solidFill>
                  <a:prstClr val="black"/>
                </a:solidFill>
                <a:latin typeface="Arial" charset="0"/>
              </a:rPr>
              <a:t>(MSB=MPB)</a:t>
            </a:r>
          </a:p>
          <a:p>
            <a:pPr fontAlgn="base">
              <a:spcBef>
                <a:spcPct val="0"/>
              </a:spcBef>
              <a:spcAft>
                <a:spcPct val="0"/>
              </a:spcAft>
            </a:pPr>
            <a:endParaRPr lang="en-US" baseline="-25000" dirty="0">
              <a:solidFill>
                <a:prstClr val="black"/>
              </a:solidFill>
              <a:latin typeface="Arial" charset="0"/>
            </a:endParaRPr>
          </a:p>
        </p:txBody>
      </p:sp>
      <p:sp>
        <p:nvSpPr>
          <p:cNvPr id="36883" name="TextBox 79"/>
          <p:cNvSpPr txBox="1">
            <a:spLocks noChangeArrowheads="1"/>
          </p:cNvSpPr>
          <p:nvPr/>
        </p:nvSpPr>
        <p:spPr bwMode="auto">
          <a:xfrm>
            <a:off x="6477000" y="2057400"/>
            <a:ext cx="304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a:t>
            </a:r>
            <a:endParaRPr lang="en-US" baseline="-25000">
              <a:solidFill>
                <a:prstClr val="black"/>
              </a:solidFill>
              <a:latin typeface="Arial" charset="0"/>
            </a:endParaRPr>
          </a:p>
        </p:txBody>
      </p:sp>
      <p:sp>
        <p:nvSpPr>
          <p:cNvPr id="36884" name="TextBox 7"/>
          <p:cNvSpPr txBox="1">
            <a:spLocks noChangeArrowheads="1"/>
          </p:cNvSpPr>
          <p:nvPr/>
        </p:nvSpPr>
        <p:spPr bwMode="auto">
          <a:xfrm>
            <a:off x="1752600" y="2286000"/>
            <a:ext cx="3429000" cy="3416300"/>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Calibri" pitchFamily="34" charset="0"/>
              </a:rPr>
              <a:t>Fig 2 illustrates positive externality in Production (MSC&lt;MPC)</a:t>
            </a:r>
          </a:p>
          <a:p>
            <a:pPr algn="just" fontAlgn="base">
              <a:spcBef>
                <a:spcPct val="0"/>
              </a:spcBef>
              <a:spcAft>
                <a:spcPct val="0"/>
              </a:spcAft>
            </a:pPr>
            <a:endParaRPr lang="en-US" sz="2400">
              <a:solidFill>
                <a:prstClr val="black"/>
              </a:solidFill>
              <a:latin typeface="Calibri" pitchFamily="34" charset="0"/>
            </a:endParaRPr>
          </a:p>
          <a:p>
            <a:pPr algn="just" fontAlgn="base">
              <a:spcBef>
                <a:spcPct val="0"/>
              </a:spcBef>
              <a:spcAft>
                <a:spcPct val="0"/>
              </a:spcAft>
            </a:pPr>
            <a:r>
              <a:rPr lang="en-US" sz="2400">
                <a:solidFill>
                  <a:prstClr val="black"/>
                </a:solidFill>
                <a:latin typeface="Calibri" pitchFamily="34" charset="0"/>
              </a:rPr>
              <a:t>Assuming no externalities in consumption, DD shows MSB and MPB (MSB=MPB)</a:t>
            </a:r>
          </a:p>
          <a:p>
            <a:pPr algn="just" fontAlgn="base">
              <a:spcBef>
                <a:spcPct val="0"/>
              </a:spcBef>
              <a:spcAft>
                <a:spcPct val="0"/>
              </a:spcAft>
            </a:pPr>
            <a:endParaRPr lang="en-US" sz="2400">
              <a:solidFill>
                <a:prstClr val="black"/>
              </a:solidFill>
              <a:latin typeface="Calibri" pitchFamily="34" charset="0"/>
            </a:endParaRPr>
          </a:p>
        </p:txBody>
      </p:sp>
      <p:sp>
        <p:nvSpPr>
          <p:cNvPr id="36885" name="Rectangle 84"/>
          <p:cNvSpPr>
            <a:spLocks noChangeArrowheads="1"/>
          </p:cNvSpPr>
          <p:nvPr/>
        </p:nvSpPr>
        <p:spPr bwMode="auto">
          <a:xfrm>
            <a:off x="1828800" y="5638801"/>
            <a:ext cx="8382000" cy="83026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Calibri" pitchFamily="34" charset="0"/>
              </a:rPr>
              <a:t>With MSC the optimal output produced is Q</a:t>
            </a:r>
            <a:r>
              <a:rPr lang="en-US" sz="2400" baseline="-25000">
                <a:solidFill>
                  <a:prstClr val="black"/>
                </a:solidFill>
                <a:latin typeface="Calibri" pitchFamily="34" charset="0"/>
              </a:rPr>
              <a:t>0</a:t>
            </a:r>
            <a:r>
              <a:rPr lang="en-US" sz="2400">
                <a:solidFill>
                  <a:prstClr val="black"/>
                </a:solidFill>
                <a:latin typeface="Calibri" pitchFamily="34" charset="0"/>
              </a:rPr>
              <a:t> corresponding to Price P</a:t>
            </a:r>
            <a:r>
              <a:rPr lang="en-US" sz="2400" baseline="-25000">
                <a:solidFill>
                  <a:prstClr val="black"/>
                </a:solidFill>
                <a:latin typeface="Calibri" pitchFamily="34" charset="0"/>
              </a:rPr>
              <a:t>0  </a:t>
            </a:r>
            <a:r>
              <a:rPr lang="en-US" sz="2400" baseline="30000">
                <a:solidFill>
                  <a:prstClr val="black"/>
                </a:solidFill>
                <a:latin typeface="Calibri" pitchFamily="34" charset="0"/>
              </a:rPr>
              <a:t> </a:t>
            </a:r>
            <a:r>
              <a:rPr lang="en-US" sz="2400">
                <a:solidFill>
                  <a:prstClr val="black"/>
                </a:solidFill>
                <a:latin typeface="Calibri" pitchFamily="34" charset="0"/>
              </a:rPr>
              <a:t> (where MSC=MSB)</a:t>
            </a:r>
            <a:endParaRPr lang="en-US" sz="2800">
              <a:solidFill>
                <a:prstClr val="black"/>
              </a:solidFill>
              <a:latin typeface="Calibri" pitchFamily="34" charset="0"/>
            </a:endParaRPr>
          </a:p>
        </p:txBody>
      </p:sp>
      <p:cxnSp>
        <p:nvCxnSpPr>
          <p:cNvPr id="69" name="Straight Connector 68"/>
          <p:cNvCxnSpPr/>
          <p:nvPr/>
        </p:nvCxnSpPr>
        <p:spPr>
          <a:xfrm>
            <a:off x="5791200" y="3473450"/>
            <a:ext cx="1752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791200" y="3079750"/>
            <a:ext cx="14478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791200" y="2759075"/>
            <a:ext cx="1752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6889" name="TextBox 91"/>
          <p:cNvSpPr txBox="1">
            <a:spLocks noChangeArrowheads="1"/>
          </p:cNvSpPr>
          <p:nvPr/>
        </p:nvSpPr>
        <p:spPr bwMode="auto">
          <a:xfrm>
            <a:off x="5257800" y="3200400"/>
            <a:ext cx="4572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0</a:t>
            </a:r>
          </a:p>
        </p:txBody>
      </p:sp>
      <p:sp>
        <p:nvSpPr>
          <p:cNvPr id="36890" name="TextBox 92"/>
          <p:cNvSpPr txBox="1">
            <a:spLocks noChangeArrowheads="1"/>
          </p:cNvSpPr>
          <p:nvPr/>
        </p:nvSpPr>
        <p:spPr bwMode="auto">
          <a:xfrm>
            <a:off x="7467600" y="5181600"/>
            <a:ext cx="4572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0</a:t>
            </a:r>
          </a:p>
        </p:txBody>
      </p:sp>
      <p:sp>
        <p:nvSpPr>
          <p:cNvPr id="36891" name="TextBox 94"/>
          <p:cNvSpPr txBox="1">
            <a:spLocks noChangeArrowheads="1"/>
          </p:cNvSpPr>
          <p:nvPr/>
        </p:nvSpPr>
        <p:spPr bwMode="auto">
          <a:xfrm>
            <a:off x="6981825" y="5181600"/>
            <a:ext cx="4572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1</a:t>
            </a:r>
          </a:p>
        </p:txBody>
      </p:sp>
      <p:sp>
        <p:nvSpPr>
          <p:cNvPr id="97" name="Title 1"/>
          <p:cNvSpPr txBox="1">
            <a:spLocks/>
          </p:cNvSpPr>
          <p:nvPr/>
        </p:nvSpPr>
        <p:spPr bwMode="auto">
          <a:xfrm>
            <a:off x="1554996" y="427494"/>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1" name="Right Triangle 30"/>
          <p:cNvSpPr/>
          <p:nvPr/>
        </p:nvSpPr>
        <p:spPr>
          <a:xfrm>
            <a:off x="7239000" y="3105150"/>
            <a:ext cx="304800" cy="30956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32" name="Right Triangle 31"/>
          <p:cNvSpPr/>
          <p:nvPr/>
        </p:nvSpPr>
        <p:spPr>
          <a:xfrm flipV="1">
            <a:off x="7239000" y="3429000"/>
            <a:ext cx="304800" cy="2873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2" name="TextBox 1"/>
          <p:cNvSpPr txBox="1"/>
          <p:nvPr/>
        </p:nvSpPr>
        <p:spPr>
          <a:xfrm>
            <a:off x="1582705" y="955914"/>
            <a:ext cx="7256495" cy="861774"/>
          </a:xfrm>
          <a:prstGeom prst="rect">
            <a:avLst/>
          </a:prstGeom>
          <a:noFill/>
        </p:spPr>
        <p:txBody>
          <a:bodyPr wrap="square" rtlCol="0">
            <a:spAutoFit/>
          </a:bodyPr>
          <a:lstStyle/>
          <a:p>
            <a:pPr fontAlgn="base">
              <a:spcBef>
                <a:spcPct val="0"/>
              </a:spcBef>
              <a:spcAft>
                <a:spcPct val="0"/>
              </a:spcAft>
            </a:pPr>
            <a:r>
              <a:rPr lang="en-US" sz="3200" b="1" dirty="0">
                <a:solidFill>
                  <a:prstClr val="black"/>
                </a:solidFill>
                <a:latin typeface="Calibri" pitchFamily="34" charset="0"/>
              </a:rPr>
              <a:t>Positive Externality in Production</a:t>
            </a:r>
          </a:p>
          <a:p>
            <a:pPr fontAlgn="base">
              <a:spcBef>
                <a:spcPct val="0"/>
              </a:spcBef>
              <a:spcAft>
                <a:spcPct val="0"/>
              </a:spcAft>
            </a:pPr>
            <a:endParaRPr lang="en-IN" dirty="0">
              <a:solidFill>
                <a:prstClr val="black"/>
              </a:solidFill>
              <a:latin typeface="Arial" charset="0"/>
            </a:endParaRPr>
          </a:p>
        </p:txBody>
      </p:sp>
    </p:spTree>
    <p:extLst>
      <p:ext uri="{BB962C8B-B14F-4D97-AF65-F5344CB8AC3E}">
        <p14:creationId xmlns:p14="http://schemas.microsoft.com/office/powerpoint/2010/main" val="181580160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ox(i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i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906BE1B6-B03D-436B-84F9-500ADF563C29}" type="slidenum">
              <a:rPr lang="en-US">
                <a:latin typeface="Arial" charset="0"/>
              </a:rPr>
              <a:pPr fontAlgn="base">
                <a:spcBef>
                  <a:spcPct val="0"/>
                </a:spcBef>
                <a:spcAft>
                  <a:spcPct val="0"/>
                </a:spcAft>
              </a:pPr>
              <a:t>28</a:t>
            </a:fld>
            <a:endParaRPr lang="en-US">
              <a:latin typeface="Arial" charset="0"/>
            </a:endParaRPr>
          </a:p>
        </p:txBody>
      </p:sp>
      <p:sp>
        <p:nvSpPr>
          <p:cNvPr id="37891" name="TextBox 7"/>
          <p:cNvSpPr txBox="1">
            <a:spLocks noChangeArrowheads="1"/>
          </p:cNvSpPr>
          <p:nvPr/>
        </p:nvSpPr>
        <p:spPr bwMode="auto">
          <a:xfrm>
            <a:off x="1752600" y="1600200"/>
            <a:ext cx="8686800" cy="4832350"/>
          </a:xfrm>
          <a:prstGeom prst="rect">
            <a:avLst/>
          </a:prstGeom>
          <a:noFill/>
          <a:ln w="9525">
            <a:noFill/>
            <a:miter lim="800000"/>
            <a:headEnd/>
            <a:tailEnd/>
          </a:ln>
        </p:spPr>
        <p:txBody>
          <a:bodyPr>
            <a:spAutoFit/>
          </a:bodyPr>
          <a:lstStyle/>
          <a:p>
            <a:pPr algn="just" fontAlgn="base">
              <a:spcBef>
                <a:spcPct val="0"/>
              </a:spcBef>
              <a:spcAft>
                <a:spcPct val="0"/>
              </a:spcAft>
            </a:pPr>
            <a:r>
              <a:rPr lang="en-US" sz="2800">
                <a:solidFill>
                  <a:prstClr val="black"/>
                </a:solidFill>
                <a:latin typeface="Calibri" pitchFamily="34" charset="0"/>
              </a:rPr>
              <a:t>The Competitive Market (when left alone) produces Q</a:t>
            </a:r>
            <a:r>
              <a:rPr lang="en-US" sz="2800" baseline="-25000">
                <a:solidFill>
                  <a:prstClr val="black"/>
                </a:solidFill>
                <a:latin typeface="Calibri" pitchFamily="34" charset="0"/>
              </a:rPr>
              <a:t>1</a:t>
            </a:r>
            <a:r>
              <a:rPr lang="en-US" sz="2800">
                <a:solidFill>
                  <a:prstClr val="black"/>
                </a:solidFill>
                <a:latin typeface="Calibri" pitchFamily="34" charset="0"/>
              </a:rPr>
              <a:t> with a price P</a:t>
            </a:r>
            <a:r>
              <a:rPr lang="en-US" sz="2800" baseline="-25000">
                <a:solidFill>
                  <a:prstClr val="black"/>
                </a:solidFill>
                <a:latin typeface="Calibri" pitchFamily="34" charset="0"/>
              </a:rPr>
              <a:t>1 </a:t>
            </a:r>
            <a:r>
              <a:rPr lang="en-US" sz="2800">
                <a:solidFill>
                  <a:prstClr val="black"/>
                </a:solidFill>
                <a:latin typeface="Calibri" pitchFamily="34" charset="0"/>
              </a:rPr>
              <a:t> where DD intersects MPC, under production from social point of view</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At Q</a:t>
            </a:r>
            <a:r>
              <a:rPr lang="en-US" sz="2800" baseline="-25000">
                <a:solidFill>
                  <a:prstClr val="black"/>
                </a:solidFill>
                <a:latin typeface="Calibri" pitchFamily="34" charset="0"/>
              </a:rPr>
              <a:t>0 </a:t>
            </a:r>
            <a:r>
              <a:rPr lang="en-US" sz="2800">
                <a:solidFill>
                  <a:prstClr val="black"/>
                </a:solidFill>
                <a:latin typeface="Calibri" pitchFamily="34" charset="0"/>
              </a:rPr>
              <a:t> the Price is P</a:t>
            </a:r>
            <a:r>
              <a:rPr lang="en-US" sz="2800" baseline="-25000">
                <a:solidFill>
                  <a:prstClr val="black"/>
                </a:solidFill>
                <a:latin typeface="Calibri" pitchFamily="34" charset="0"/>
              </a:rPr>
              <a:t>0 </a:t>
            </a:r>
            <a:r>
              <a:rPr lang="en-US" sz="2800">
                <a:solidFill>
                  <a:prstClr val="black"/>
                </a:solidFill>
                <a:latin typeface="Calibri" pitchFamily="34" charset="0"/>
              </a:rPr>
              <a:t>but the MPC is C</a:t>
            </a:r>
            <a:r>
              <a:rPr lang="en-US" sz="2800" baseline="-25000">
                <a:solidFill>
                  <a:prstClr val="black"/>
                </a:solidFill>
                <a:latin typeface="Calibri" pitchFamily="34" charset="0"/>
              </a:rPr>
              <a:t>0 </a:t>
            </a:r>
            <a:r>
              <a:rPr lang="en-US" sz="2800">
                <a:solidFill>
                  <a:prstClr val="black"/>
                </a:solidFill>
                <a:latin typeface="Calibri" pitchFamily="34" charset="0"/>
              </a:rPr>
              <a:t> </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Therefore to produce more output (from Q</a:t>
            </a:r>
            <a:r>
              <a:rPr lang="en-US" sz="2800" baseline="-25000">
                <a:solidFill>
                  <a:prstClr val="black"/>
                </a:solidFill>
                <a:latin typeface="Calibri" pitchFamily="34" charset="0"/>
              </a:rPr>
              <a:t>1</a:t>
            </a:r>
            <a:r>
              <a:rPr lang="en-US" sz="2800">
                <a:solidFill>
                  <a:prstClr val="black"/>
                </a:solidFill>
                <a:latin typeface="Calibri" pitchFamily="34" charset="0"/>
              </a:rPr>
              <a:t> to Q</a:t>
            </a:r>
            <a:r>
              <a:rPr lang="en-US" sz="2800" baseline="-25000">
                <a:solidFill>
                  <a:prstClr val="black"/>
                </a:solidFill>
                <a:latin typeface="Calibri" pitchFamily="34" charset="0"/>
              </a:rPr>
              <a:t>0</a:t>
            </a:r>
            <a:r>
              <a:rPr lang="en-US" sz="2800">
                <a:solidFill>
                  <a:prstClr val="black"/>
                </a:solidFill>
                <a:latin typeface="Calibri" pitchFamily="34" charset="0"/>
              </a:rPr>
              <a:t>) the Govt. has to provide a subsidy of (C</a:t>
            </a:r>
            <a:r>
              <a:rPr lang="en-US" sz="2800" baseline="-25000">
                <a:solidFill>
                  <a:prstClr val="black"/>
                </a:solidFill>
                <a:latin typeface="Calibri" pitchFamily="34" charset="0"/>
              </a:rPr>
              <a:t>0</a:t>
            </a:r>
            <a:r>
              <a:rPr lang="en-US" sz="2800">
                <a:solidFill>
                  <a:prstClr val="black"/>
                </a:solidFill>
                <a:latin typeface="Calibri" pitchFamily="34" charset="0"/>
              </a:rPr>
              <a:t>-P</a:t>
            </a:r>
            <a:r>
              <a:rPr lang="en-US" sz="2800" baseline="-25000">
                <a:solidFill>
                  <a:prstClr val="black"/>
                </a:solidFill>
                <a:latin typeface="Calibri" pitchFamily="34" charset="0"/>
              </a:rPr>
              <a:t>0</a:t>
            </a:r>
            <a:r>
              <a:rPr lang="en-US" sz="2800">
                <a:solidFill>
                  <a:prstClr val="black"/>
                </a:solidFill>
                <a:latin typeface="Calibri" pitchFamily="34" charset="0"/>
              </a:rPr>
              <a:t>)</a:t>
            </a:r>
            <a:endParaRPr lang="en-US" sz="2800" baseline="-25000">
              <a:solidFill>
                <a:prstClr val="black"/>
              </a:solidFill>
              <a:latin typeface="Calibri" pitchFamily="34" charset="0"/>
            </a:endParaRP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At Q</a:t>
            </a:r>
            <a:r>
              <a:rPr lang="en-US" sz="2800" baseline="-25000">
                <a:solidFill>
                  <a:prstClr val="black"/>
                </a:solidFill>
                <a:latin typeface="Calibri" pitchFamily="34" charset="0"/>
              </a:rPr>
              <a:t>0  </a:t>
            </a:r>
            <a:r>
              <a:rPr lang="en-US" sz="2800">
                <a:solidFill>
                  <a:prstClr val="black"/>
                </a:solidFill>
                <a:latin typeface="Calibri" pitchFamily="34" charset="0"/>
              </a:rPr>
              <a:t> the consumers would pay P</a:t>
            </a:r>
            <a:r>
              <a:rPr lang="en-US" sz="2800" baseline="-25000">
                <a:solidFill>
                  <a:prstClr val="black"/>
                </a:solidFill>
                <a:latin typeface="Calibri" pitchFamily="34" charset="0"/>
              </a:rPr>
              <a:t>0 </a:t>
            </a:r>
            <a:r>
              <a:rPr lang="en-US" sz="2800">
                <a:solidFill>
                  <a:prstClr val="black"/>
                </a:solidFill>
                <a:latin typeface="Calibri" pitchFamily="34" charset="0"/>
              </a:rPr>
              <a:t> {Or (C</a:t>
            </a:r>
            <a:r>
              <a:rPr lang="en-US" sz="2800" baseline="-25000">
                <a:solidFill>
                  <a:prstClr val="black"/>
                </a:solidFill>
                <a:latin typeface="Calibri" pitchFamily="34" charset="0"/>
              </a:rPr>
              <a:t>0</a:t>
            </a:r>
            <a:r>
              <a:rPr lang="en-US" sz="2800">
                <a:solidFill>
                  <a:prstClr val="black"/>
                </a:solidFill>
                <a:latin typeface="Calibri" pitchFamily="34" charset="0"/>
              </a:rPr>
              <a:t>-P</a:t>
            </a:r>
            <a:r>
              <a:rPr lang="en-US" sz="2800" baseline="-25000">
                <a:solidFill>
                  <a:prstClr val="black"/>
                </a:solidFill>
                <a:latin typeface="Calibri" pitchFamily="34" charset="0"/>
              </a:rPr>
              <a:t>0</a:t>
            </a:r>
            <a:r>
              <a:rPr lang="en-US" sz="2800">
                <a:solidFill>
                  <a:prstClr val="black"/>
                </a:solidFill>
                <a:latin typeface="Calibri" pitchFamily="34" charset="0"/>
              </a:rPr>
              <a:t>)}.</a:t>
            </a:r>
          </a:p>
          <a:p>
            <a:pPr algn="just" fontAlgn="base">
              <a:spcBef>
                <a:spcPct val="0"/>
              </a:spcBef>
              <a:spcAft>
                <a:spcPct val="0"/>
              </a:spcAft>
            </a:pPr>
            <a:endParaRPr lang="en-US" sz="2800">
              <a:solidFill>
                <a:prstClr val="black"/>
              </a:solidFill>
              <a:latin typeface="Calibri" pitchFamily="34"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578649931"/>
      </p:ext>
    </p:extLst>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3EBAC7AD-6BE4-4932-8A5A-28996F8564CF}" type="slidenum">
              <a:rPr lang="en-US">
                <a:latin typeface="Arial" charset="0"/>
              </a:rPr>
              <a:pPr fontAlgn="base">
                <a:spcBef>
                  <a:spcPct val="0"/>
                </a:spcBef>
                <a:spcAft>
                  <a:spcPct val="0"/>
                </a:spcAft>
              </a:pPr>
              <a:t>29</a:t>
            </a:fld>
            <a:endParaRPr lang="en-US">
              <a:latin typeface="Arial" charset="0"/>
            </a:endParaRPr>
          </a:p>
        </p:txBody>
      </p:sp>
      <p:sp>
        <p:nvSpPr>
          <p:cNvPr id="38915" name="TextBox 7"/>
          <p:cNvSpPr txBox="1">
            <a:spLocks noChangeArrowheads="1"/>
          </p:cNvSpPr>
          <p:nvPr/>
        </p:nvSpPr>
        <p:spPr bwMode="auto">
          <a:xfrm>
            <a:off x="1752600" y="1828801"/>
            <a:ext cx="8686800" cy="3540125"/>
          </a:xfrm>
          <a:prstGeom prst="rect">
            <a:avLst/>
          </a:prstGeom>
          <a:noFill/>
          <a:ln w="9525">
            <a:noFill/>
            <a:miter lim="800000"/>
            <a:headEnd/>
            <a:tailEnd/>
          </a:ln>
        </p:spPr>
        <p:txBody>
          <a:bodyPr>
            <a:spAutoFit/>
          </a:bodyPr>
          <a:lstStyle/>
          <a:p>
            <a:pPr algn="just" fontAlgn="base">
              <a:spcBef>
                <a:spcPct val="0"/>
              </a:spcBef>
              <a:spcAft>
                <a:spcPct val="0"/>
              </a:spcAft>
            </a:pPr>
            <a:r>
              <a:rPr lang="en-US" sz="2800">
                <a:solidFill>
                  <a:prstClr val="black"/>
                </a:solidFill>
                <a:latin typeface="Calibri" pitchFamily="34" charset="0"/>
              </a:rPr>
              <a:t>Govt. could collect the money from people reaping the external benefits</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The expenditure on subsidy could be more or less than the external benefit</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The Net Gain to the Society is  equal to </a:t>
            </a:r>
            <a:r>
              <a:rPr lang="en-US" sz="2800">
                <a:solidFill>
                  <a:prstClr val="black"/>
                </a:solidFill>
                <a:latin typeface="Calibri" pitchFamily="34" charset="0"/>
                <a:sym typeface="Symbol" pitchFamily="18" charset="2"/>
              </a:rPr>
              <a:t>(MSB-MSC) over Q</a:t>
            </a:r>
            <a:r>
              <a:rPr lang="en-US" sz="2800" baseline="-25000">
                <a:solidFill>
                  <a:prstClr val="black"/>
                </a:solidFill>
                <a:latin typeface="Calibri" pitchFamily="34" charset="0"/>
                <a:sym typeface="Symbol" pitchFamily="18" charset="2"/>
              </a:rPr>
              <a:t>1</a:t>
            </a:r>
            <a:r>
              <a:rPr lang="en-US" sz="2800">
                <a:solidFill>
                  <a:prstClr val="black"/>
                </a:solidFill>
                <a:latin typeface="Calibri" pitchFamily="34" charset="0"/>
                <a:sym typeface="Symbol" pitchFamily="18" charset="2"/>
              </a:rPr>
              <a:t> to Q</a:t>
            </a:r>
            <a:r>
              <a:rPr lang="en-US" sz="2800" baseline="-25000">
                <a:solidFill>
                  <a:prstClr val="black"/>
                </a:solidFill>
                <a:latin typeface="Calibri" pitchFamily="34" charset="0"/>
                <a:sym typeface="Symbol" pitchFamily="18" charset="2"/>
              </a:rPr>
              <a:t>0</a:t>
            </a:r>
            <a:r>
              <a:rPr lang="en-US" sz="2800">
                <a:solidFill>
                  <a:prstClr val="black"/>
                </a:solidFill>
                <a:latin typeface="Calibri" pitchFamily="34" charset="0"/>
                <a:sym typeface="Symbol" pitchFamily="18" charset="2"/>
              </a:rPr>
              <a:t> which is obtained through subsidy.</a:t>
            </a:r>
            <a:endParaRPr lang="en-US" sz="2800" baseline="-25000">
              <a:solidFill>
                <a:prstClr val="black"/>
              </a:solidFill>
              <a:latin typeface="Calibri" pitchFamily="34"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1811297097"/>
      </p:ext>
    </p:extLst>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744949" y="226183"/>
            <a:ext cx="6160445" cy="1303344"/>
          </a:xfrm>
        </p:spPr>
        <p:txBody>
          <a:bodyPr>
            <a:normAutofit fontScale="90000"/>
          </a:bodyPr>
          <a:lstStyle/>
          <a:p>
            <a:r>
              <a:rPr lang="en-US" dirty="0" smtClean="0"/>
              <a:t>Markets</a:t>
            </a:r>
            <a:br>
              <a:rPr lang="en-US" dirty="0" smtClean="0"/>
            </a:br>
            <a:endParaRPr lang="en-US" dirty="0"/>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651325" y="1036117"/>
            <a:ext cx="11130367" cy="5447492"/>
          </a:xfrm>
        </p:spPr>
        <p:txBody>
          <a:bodyPr>
            <a:noAutofit/>
          </a:bodyPr>
          <a:lstStyle/>
          <a:p>
            <a:pPr marL="457200" indent="-457200" algn="just">
              <a:buFont typeface="Wingdings" panose="05000000000000000000" pitchFamily="2" charset="2"/>
              <a:buChar char="§"/>
            </a:pPr>
            <a:r>
              <a:rPr lang="en-US" sz="3600" dirty="0" smtClean="0">
                <a:latin typeface="Calibri" pitchFamily="34" charset="0"/>
              </a:rPr>
              <a:t>An </a:t>
            </a:r>
            <a:r>
              <a:rPr lang="en-US" sz="3600" dirty="0">
                <a:latin typeface="Calibri" pitchFamily="34" charset="0"/>
              </a:rPr>
              <a:t>exchange institution that serves society by </a:t>
            </a:r>
            <a:r>
              <a:rPr lang="en-US" sz="3600" dirty="0" err="1">
                <a:latin typeface="Calibri" pitchFamily="34" charset="0"/>
              </a:rPr>
              <a:t>organising</a:t>
            </a:r>
            <a:r>
              <a:rPr lang="en-US" sz="3600" dirty="0">
                <a:latin typeface="Calibri" pitchFamily="34" charset="0"/>
              </a:rPr>
              <a:t> economic activity</a:t>
            </a:r>
          </a:p>
          <a:p>
            <a:pPr marL="457200" indent="-457200" algn="just">
              <a:buFont typeface="Wingdings" panose="05000000000000000000" pitchFamily="2" charset="2"/>
              <a:buChar char="§"/>
            </a:pPr>
            <a:r>
              <a:rPr lang="en-US" sz="3600" dirty="0">
                <a:latin typeface="Calibri" pitchFamily="34" charset="0"/>
              </a:rPr>
              <a:t>Forces of demand and supply, in equilibrium, provide signals through price regarding output to be exchanged in a market</a:t>
            </a:r>
          </a:p>
          <a:p>
            <a:pPr marL="457200" indent="-457200" algn="just">
              <a:buFont typeface="Wingdings" panose="05000000000000000000" pitchFamily="2" charset="2"/>
              <a:buChar char="§"/>
            </a:pPr>
            <a:r>
              <a:rPr lang="en-US" sz="3600" dirty="0">
                <a:latin typeface="Calibri" pitchFamily="34" charset="0"/>
              </a:rPr>
              <a:t>If market provides correct signals regarding demand and supply, then the decision about equilibrium output and price can be optimal</a:t>
            </a:r>
          </a:p>
          <a:p>
            <a:pPr marL="457200" indent="-457200" algn="just">
              <a:buFont typeface="Wingdings" panose="05000000000000000000" pitchFamily="2" charset="2"/>
              <a:buChar char="§"/>
            </a:pPr>
            <a:r>
              <a:rPr lang="en-US" sz="3600" dirty="0">
                <a:latin typeface="Calibri" pitchFamily="34" charset="0"/>
              </a:rPr>
              <a:t>Leads to optimal allocation of resources →Market success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1685008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23DD6AA3-8829-420F-81F4-9EEEACEB1A9F}" type="slidenum">
              <a:rPr lang="en-US">
                <a:latin typeface="Arial" charset="0"/>
              </a:rPr>
              <a:pPr fontAlgn="base">
                <a:spcBef>
                  <a:spcPct val="0"/>
                </a:spcBef>
                <a:spcAft>
                  <a:spcPct val="0"/>
                </a:spcAft>
              </a:pPr>
              <a:t>30</a:t>
            </a:fld>
            <a:endParaRPr lang="en-US">
              <a:latin typeface="Arial" charset="0"/>
            </a:endParaRPr>
          </a:p>
        </p:txBody>
      </p:sp>
      <p:sp>
        <p:nvSpPr>
          <p:cNvPr id="6"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9940" name="TextBox 7"/>
          <p:cNvSpPr txBox="1">
            <a:spLocks noChangeArrowheads="1"/>
          </p:cNvSpPr>
          <p:nvPr/>
        </p:nvSpPr>
        <p:spPr bwMode="auto">
          <a:xfrm>
            <a:off x="1658938" y="869950"/>
            <a:ext cx="8686800" cy="584200"/>
          </a:xfrm>
          <a:prstGeom prst="rect">
            <a:avLst/>
          </a:prstGeom>
          <a:noFill/>
          <a:ln w="9525">
            <a:noFill/>
            <a:miter lim="800000"/>
            <a:headEnd/>
            <a:tailEnd/>
          </a:ln>
        </p:spPr>
        <p:txBody>
          <a:bodyPr>
            <a:spAutoFit/>
          </a:bodyPr>
          <a:lstStyle/>
          <a:p>
            <a:pPr algn="just" fontAlgn="base">
              <a:spcBef>
                <a:spcPct val="0"/>
              </a:spcBef>
              <a:spcAft>
                <a:spcPct val="0"/>
              </a:spcAft>
            </a:pPr>
            <a:r>
              <a:rPr lang="en-US" sz="3200">
                <a:solidFill>
                  <a:prstClr val="black"/>
                </a:solidFill>
                <a:latin typeface="Calibri" pitchFamily="34" charset="0"/>
              </a:rPr>
              <a:t>Externality in Consumption: Negative and Positive</a:t>
            </a:r>
          </a:p>
        </p:txBody>
      </p:sp>
      <p:cxnSp>
        <p:nvCxnSpPr>
          <p:cNvPr id="7" name="Straight Connector 6"/>
          <p:cNvCxnSpPr/>
          <p:nvPr/>
        </p:nvCxnSpPr>
        <p:spPr>
          <a:xfrm rot="5400000">
            <a:off x="4192588" y="3581400"/>
            <a:ext cx="3198812" cy="1588"/>
          </a:xfrm>
          <a:prstGeom prst="line">
            <a:avLst/>
          </a:prstGeom>
          <a:ln w="31750" cmpd="sng"/>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1200" y="5181600"/>
            <a:ext cx="3886200" cy="1588"/>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943" name="TextBox 59"/>
          <p:cNvSpPr txBox="1">
            <a:spLocks noChangeArrowheads="1"/>
          </p:cNvSpPr>
          <p:nvPr/>
        </p:nvSpPr>
        <p:spPr bwMode="auto">
          <a:xfrm>
            <a:off x="5181600" y="25908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o</a:t>
            </a:r>
          </a:p>
        </p:txBody>
      </p:sp>
      <p:sp>
        <p:nvSpPr>
          <p:cNvPr id="39944" name="TextBox 60"/>
          <p:cNvSpPr txBox="1">
            <a:spLocks noChangeArrowheads="1"/>
          </p:cNvSpPr>
          <p:nvPr/>
        </p:nvSpPr>
        <p:spPr bwMode="auto">
          <a:xfrm>
            <a:off x="5153025" y="28956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1</a:t>
            </a:r>
          </a:p>
        </p:txBody>
      </p:sp>
      <p:cxnSp>
        <p:nvCxnSpPr>
          <p:cNvPr id="70" name="Straight Arrow Connector 69"/>
          <p:cNvCxnSpPr/>
          <p:nvPr/>
        </p:nvCxnSpPr>
        <p:spPr>
          <a:xfrm rot="10800000">
            <a:off x="7764463" y="53340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946" name="TextBox 73"/>
          <p:cNvSpPr txBox="1">
            <a:spLocks noChangeArrowheads="1"/>
          </p:cNvSpPr>
          <p:nvPr/>
        </p:nvSpPr>
        <p:spPr bwMode="auto">
          <a:xfrm>
            <a:off x="8763000" y="5105400"/>
            <a:ext cx="9906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Quantity</a:t>
            </a:r>
            <a:endParaRPr lang="en-US" baseline="-25000">
              <a:solidFill>
                <a:prstClr val="black"/>
              </a:solidFill>
              <a:latin typeface="Arial" charset="0"/>
            </a:endParaRPr>
          </a:p>
        </p:txBody>
      </p:sp>
      <p:sp>
        <p:nvSpPr>
          <p:cNvPr id="39947" name="TextBox 74"/>
          <p:cNvSpPr txBox="1">
            <a:spLocks noChangeArrowheads="1"/>
          </p:cNvSpPr>
          <p:nvPr/>
        </p:nvSpPr>
        <p:spPr bwMode="auto">
          <a:xfrm>
            <a:off x="4267200" y="1905000"/>
            <a:ext cx="14478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Price, MC</a:t>
            </a:r>
            <a:endParaRPr lang="en-US" baseline="-25000">
              <a:solidFill>
                <a:prstClr val="black"/>
              </a:solidFill>
              <a:latin typeface="Arial" charset="0"/>
            </a:endParaRPr>
          </a:p>
        </p:txBody>
      </p:sp>
      <p:sp>
        <p:nvSpPr>
          <p:cNvPr id="39948" name="TextBox 7"/>
          <p:cNvSpPr txBox="1">
            <a:spLocks noChangeArrowheads="1"/>
          </p:cNvSpPr>
          <p:nvPr/>
        </p:nvSpPr>
        <p:spPr bwMode="auto">
          <a:xfrm>
            <a:off x="5562600" y="1447800"/>
            <a:ext cx="4648200" cy="369888"/>
          </a:xfrm>
          <a:prstGeom prst="rect">
            <a:avLst/>
          </a:prstGeom>
          <a:noFill/>
          <a:ln w="9525">
            <a:noFill/>
            <a:miter lim="800000"/>
            <a:headEnd/>
            <a:tailEnd/>
          </a:ln>
        </p:spPr>
        <p:txBody>
          <a:bodyPr>
            <a:spAutoFit/>
          </a:bodyPr>
          <a:lstStyle/>
          <a:p>
            <a:pPr algn="just" fontAlgn="base">
              <a:spcBef>
                <a:spcPct val="0"/>
              </a:spcBef>
              <a:spcAft>
                <a:spcPct val="0"/>
              </a:spcAft>
            </a:pPr>
            <a:r>
              <a:rPr lang="en-US">
                <a:solidFill>
                  <a:prstClr val="black"/>
                </a:solidFill>
                <a:latin typeface="Calibri" pitchFamily="34" charset="0"/>
              </a:rPr>
              <a:t>Figure 3: Negative Externality in Consumption</a:t>
            </a:r>
          </a:p>
        </p:txBody>
      </p:sp>
      <p:sp>
        <p:nvSpPr>
          <p:cNvPr id="39949" name="TextBox 77"/>
          <p:cNvSpPr txBox="1">
            <a:spLocks noChangeArrowheads="1"/>
          </p:cNvSpPr>
          <p:nvPr/>
        </p:nvSpPr>
        <p:spPr bwMode="auto">
          <a:xfrm>
            <a:off x="8763000" y="2286000"/>
            <a:ext cx="1447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MPC=MSC</a:t>
            </a:r>
            <a:endParaRPr lang="en-US" baseline="-25000">
              <a:solidFill>
                <a:prstClr val="black"/>
              </a:solidFill>
              <a:latin typeface="Arial" charset="0"/>
            </a:endParaRPr>
          </a:p>
        </p:txBody>
      </p:sp>
      <p:sp>
        <p:nvSpPr>
          <p:cNvPr id="39950" name="TextBox 78"/>
          <p:cNvSpPr txBox="1">
            <a:spLocks noChangeArrowheads="1"/>
          </p:cNvSpPr>
          <p:nvPr/>
        </p:nvSpPr>
        <p:spPr bwMode="auto">
          <a:xfrm>
            <a:off x="9448800" y="42672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D=MPB</a:t>
            </a:r>
            <a:endParaRPr lang="en-US" baseline="-25000">
              <a:solidFill>
                <a:prstClr val="black"/>
              </a:solidFill>
              <a:latin typeface="Arial" charset="0"/>
            </a:endParaRPr>
          </a:p>
        </p:txBody>
      </p:sp>
      <p:sp>
        <p:nvSpPr>
          <p:cNvPr id="39951" name="TextBox 79"/>
          <p:cNvSpPr txBox="1">
            <a:spLocks noChangeArrowheads="1"/>
          </p:cNvSpPr>
          <p:nvPr/>
        </p:nvSpPr>
        <p:spPr bwMode="auto">
          <a:xfrm>
            <a:off x="6934200" y="1905000"/>
            <a:ext cx="304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a:t>
            </a:r>
            <a:endParaRPr lang="en-US" baseline="-25000">
              <a:solidFill>
                <a:prstClr val="black"/>
              </a:solidFill>
              <a:latin typeface="Arial" charset="0"/>
            </a:endParaRPr>
          </a:p>
        </p:txBody>
      </p:sp>
      <p:sp>
        <p:nvSpPr>
          <p:cNvPr id="39952" name="TextBox 7"/>
          <p:cNvSpPr txBox="1">
            <a:spLocks noChangeArrowheads="1"/>
          </p:cNvSpPr>
          <p:nvPr/>
        </p:nvSpPr>
        <p:spPr bwMode="auto">
          <a:xfrm>
            <a:off x="1752600" y="2286001"/>
            <a:ext cx="3429000" cy="2677656"/>
          </a:xfrm>
          <a:prstGeom prst="rect">
            <a:avLst/>
          </a:prstGeom>
          <a:noFill/>
          <a:ln w="9525">
            <a:noFill/>
            <a:miter lim="800000"/>
            <a:headEnd/>
            <a:tailEnd/>
          </a:ln>
        </p:spPr>
        <p:txBody>
          <a:bodyPr>
            <a:spAutoFit/>
          </a:bodyPr>
          <a:lstStyle/>
          <a:p>
            <a:pPr algn="just" fontAlgn="base">
              <a:spcBef>
                <a:spcPct val="0"/>
              </a:spcBef>
              <a:spcAft>
                <a:spcPct val="0"/>
              </a:spcAft>
            </a:pPr>
            <a:r>
              <a:rPr lang="en-US" sz="2400" dirty="0">
                <a:solidFill>
                  <a:prstClr val="black"/>
                </a:solidFill>
                <a:latin typeface="Calibri" pitchFamily="34" charset="0"/>
              </a:rPr>
              <a:t>Fig. 3 illustrates negative externality in Consumption (</a:t>
            </a:r>
            <a:r>
              <a:rPr lang="en-US" sz="2400" dirty="0" smtClean="0">
                <a:solidFill>
                  <a:prstClr val="black"/>
                </a:solidFill>
                <a:latin typeface="Calibri" pitchFamily="34" charset="0"/>
              </a:rPr>
              <a:t>MPB&gt;MSB)</a:t>
            </a:r>
            <a:endParaRPr lang="en-US" sz="2400" dirty="0">
              <a:solidFill>
                <a:prstClr val="black"/>
              </a:solidFill>
              <a:latin typeface="Calibri" pitchFamily="34" charset="0"/>
            </a:endParaRPr>
          </a:p>
          <a:p>
            <a:pPr algn="just" fontAlgn="base">
              <a:spcBef>
                <a:spcPct val="0"/>
              </a:spcBef>
              <a:spcAft>
                <a:spcPct val="0"/>
              </a:spcAft>
            </a:pPr>
            <a:endParaRPr lang="en-US" sz="2400" dirty="0">
              <a:solidFill>
                <a:prstClr val="black"/>
              </a:solidFill>
              <a:latin typeface="Calibri" pitchFamily="34" charset="0"/>
            </a:endParaRPr>
          </a:p>
          <a:p>
            <a:pPr algn="just" fontAlgn="base">
              <a:spcBef>
                <a:spcPct val="0"/>
              </a:spcBef>
              <a:spcAft>
                <a:spcPct val="0"/>
              </a:spcAft>
            </a:pPr>
            <a:r>
              <a:rPr lang="en-US" sz="2400" dirty="0">
                <a:solidFill>
                  <a:prstClr val="black"/>
                </a:solidFill>
                <a:latin typeface="Calibri" pitchFamily="34" charset="0"/>
              </a:rPr>
              <a:t>Assuming no externalities in production (MSC=MPC)</a:t>
            </a:r>
          </a:p>
          <a:p>
            <a:pPr algn="just" fontAlgn="base">
              <a:spcBef>
                <a:spcPct val="0"/>
              </a:spcBef>
              <a:spcAft>
                <a:spcPct val="0"/>
              </a:spcAft>
            </a:pPr>
            <a:endParaRPr lang="en-US" sz="2400" dirty="0">
              <a:solidFill>
                <a:prstClr val="black"/>
              </a:solidFill>
              <a:latin typeface="Calibri" pitchFamily="34" charset="0"/>
            </a:endParaRPr>
          </a:p>
        </p:txBody>
      </p:sp>
      <p:sp>
        <p:nvSpPr>
          <p:cNvPr id="39953" name="Rectangle 84"/>
          <p:cNvSpPr>
            <a:spLocks noChangeArrowheads="1"/>
          </p:cNvSpPr>
          <p:nvPr/>
        </p:nvSpPr>
        <p:spPr bwMode="auto">
          <a:xfrm>
            <a:off x="1752600" y="5562601"/>
            <a:ext cx="8382000" cy="46196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Calibri" pitchFamily="34" charset="0"/>
              </a:rPr>
              <a:t>The optimal quantity is given by Q</a:t>
            </a:r>
            <a:r>
              <a:rPr lang="en-US" sz="2400" baseline="-25000">
                <a:solidFill>
                  <a:prstClr val="black"/>
                </a:solidFill>
                <a:latin typeface="Calibri" pitchFamily="34" charset="0"/>
              </a:rPr>
              <a:t>0 </a:t>
            </a:r>
            <a:r>
              <a:rPr lang="en-US" sz="2400">
                <a:solidFill>
                  <a:prstClr val="black"/>
                </a:solidFill>
                <a:latin typeface="Calibri" pitchFamily="34" charset="0"/>
              </a:rPr>
              <a:t>(the point where MSB=MSC)</a:t>
            </a:r>
            <a:endParaRPr lang="en-US" sz="2800" baseline="-25000">
              <a:solidFill>
                <a:prstClr val="black"/>
              </a:solidFill>
              <a:latin typeface="Calibri" pitchFamily="34" charset="0"/>
            </a:endParaRPr>
          </a:p>
        </p:txBody>
      </p:sp>
      <p:cxnSp>
        <p:nvCxnSpPr>
          <p:cNvPr id="33" name="Straight Connector 32"/>
          <p:cNvCxnSpPr/>
          <p:nvPr/>
        </p:nvCxnSpPr>
        <p:spPr>
          <a:xfrm flipV="1">
            <a:off x="6248400" y="2667000"/>
            <a:ext cx="2743200" cy="1828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6240463" y="2582863"/>
            <a:ext cx="2438400" cy="19970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978650" y="2209800"/>
            <a:ext cx="2667000" cy="2133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807075" y="3641725"/>
            <a:ext cx="1752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6284913" y="3924301"/>
            <a:ext cx="2516188" cy="15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07075" y="2682875"/>
            <a:ext cx="1752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9960" name="TextBox 80"/>
          <p:cNvSpPr txBox="1">
            <a:spLocks noChangeArrowheads="1"/>
          </p:cNvSpPr>
          <p:nvPr/>
        </p:nvSpPr>
        <p:spPr bwMode="auto">
          <a:xfrm>
            <a:off x="5867400" y="1981200"/>
            <a:ext cx="7620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MSB</a:t>
            </a:r>
            <a:endParaRPr lang="en-US" baseline="-25000">
              <a:solidFill>
                <a:prstClr val="black"/>
              </a:solidFill>
              <a:latin typeface="Arial" charset="0"/>
            </a:endParaRPr>
          </a:p>
        </p:txBody>
      </p:sp>
      <p:cxnSp>
        <p:nvCxnSpPr>
          <p:cNvPr id="102" name="Straight Connector 101"/>
          <p:cNvCxnSpPr/>
          <p:nvPr/>
        </p:nvCxnSpPr>
        <p:spPr>
          <a:xfrm>
            <a:off x="5791200" y="3200400"/>
            <a:ext cx="24384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5" name="Right Triangle 34"/>
          <p:cNvSpPr/>
          <p:nvPr/>
        </p:nvSpPr>
        <p:spPr>
          <a:xfrm>
            <a:off x="7543800" y="2667000"/>
            <a:ext cx="685800" cy="533400"/>
          </a:xfrm>
          <a:prstGeom prst="rtTriangl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38" name="Right Triangle 37"/>
          <p:cNvSpPr/>
          <p:nvPr/>
        </p:nvSpPr>
        <p:spPr>
          <a:xfrm flipV="1">
            <a:off x="7543800" y="3200400"/>
            <a:ext cx="685800" cy="457200"/>
          </a:xfrm>
          <a:prstGeom prst="rtTriangl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cxnSp>
        <p:nvCxnSpPr>
          <p:cNvPr id="41" name="Straight Connector 40"/>
          <p:cNvCxnSpPr>
            <a:stCxn id="38" idx="4"/>
          </p:cNvCxnSpPr>
          <p:nvPr/>
        </p:nvCxnSpPr>
        <p:spPr>
          <a:xfrm rot="16200000" flipH="1">
            <a:off x="7239001" y="4191001"/>
            <a:ext cx="1981200" cy="317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9965" name="TextBox 60"/>
          <p:cNvSpPr txBox="1">
            <a:spLocks noChangeArrowheads="1"/>
          </p:cNvSpPr>
          <p:nvPr/>
        </p:nvSpPr>
        <p:spPr bwMode="auto">
          <a:xfrm>
            <a:off x="5181600" y="33528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C</a:t>
            </a:r>
            <a:r>
              <a:rPr lang="en-US" baseline="-25000">
                <a:solidFill>
                  <a:prstClr val="black"/>
                </a:solidFill>
                <a:latin typeface="Arial" charset="0"/>
              </a:rPr>
              <a:t>0</a:t>
            </a:r>
          </a:p>
        </p:txBody>
      </p:sp>
      <p:sp>
        <p:nvSpPr>
          <p:cNvPr id="39966" name="TextBox 60"/>
          <p:cNvSpPr txBox="1">
            <a:spLocks noChangeArrowheads="1"/>
          </p:cNvSpPr>
          <p:nvPr/>
        </p:nvSpPr>
        <p:spPr bwMode="auto">
          <a:xfrm>
            <a:off x="7267575" y="51816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0</a:t>
            </a:r>
          </a:p>
        </p:txBody>
      </p:sp>
      <p:sp>
        <p:nvSpPr>
          <p:cNvPr id="39967" name="TextBox 60"/>
          <p:cNvSpPr txBox="1">
            <a:spLocks noChangeArrowheads="1"/>
          </p:cNvSpPr>
          <p:nvPr/>
        </p:nvSpPr>
        <p:spPr bwMode="auto">
          <a:xfrm>
            <a:off x="8048625" y="51816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1</a:t>
            </a:r>
          </a:p>
        </p:txBody>
      </p:sp>
    </p:spTree>
    <p:extLst>
      <p:ext uri="{BB962C8B-B14F-4D97-AF65-F5344CB8AC3E}">
        <p14:creationId xmlns:p14="http://schemas.microsoft.com/office/powerpoint/2010/main" val="267935492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checkerboard(across)">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checkerboard(across)">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3AD5216C-E218-49DC-8607-DE2A2A8685AF}" type="slidenum">
              <a:rPr lang="en-US">
                <a:latin typeface="Arial" charset="0"/>
              </a:rPr>
              <a:pPr fontAlgn="base">
                <a:spcBef>
                  <a:spcPct val="0"/>
                </a:spcBef>
                <a:spcAft>
                  <a:spcPct val="0"/>
                </a:spcAft>
              </a:pPr>
              <a:t>31</a:t>
            </a:fld>
            <a:endParaRPr lang="en-US">
              <a:latin typeface="Arial" charset="0"/>
            </a:endParaRPr>
          </a:p>
        </p:txBody>
      </p:sp>
      <p:sp>
        <p:nvSpPr>
          <p:cNvPr id="40963" name="TextBox 7"/>
          <p:cNvSpPr txBox="1">
            <a:spLocks noChangeArrowheads="1"/>
          </p:cNvSpPr>
          <p:nvPr/>
        </p:nvSpPr>
        <p:spPr bwMode="auto">
          <a:xfrm>
            <a:off x="1752600" y="1087438"/>
            <a:ext cx="8534400" cy="5694362"/>
          </a:xfrm>
          <a:prstGeom prst="rect">
            <a:avLst/>
          </a:prstGeom>
          <a:noFill/>
          <a:ln w="9525">
            <a:noFill/>
            <a:miter lim="800000"/>
            <a:headEnd/>
            <a:tailEnd/>
          </a:ln>
        </p:spPr>
        <p:txBody>
          <a:bodyPr>
            <a:spAutoFit/>
          </a:bodyPr>
          <a:lstStyle/>
          <a:p>
            <a:pPr algn="just" fontAlgn="base">
              <a:spcBef>
                <a:spcPct val="0"/>
              </a:spcBef>
              <a:spcAft>
                <a:spcPct val="0"/>
              </a:spcAft>
            </a:pPr>
            <a:r>
              <a:rPr lang="en-US" sz="2800">
                <a:solidFill>
                  <a:prstClr val="black"/>
                </a:solidFill>
                <a:latin typeface="Calibri" pitchFamily="34" charset="0"/>
              </a:rPr>
              <a:t>In the absence of any intervention, the quantity supplied and produced is Q</a:t>
            </a:r>
            <a:r>
              <a:rPr lang="en-US" sz="2800" baseline="-25000">
                <a:solidFill>
                  <a:prstClr val="black"/>
                </a:solidFill>
                <a:latin typeface="Calibri" pitchFamily="34" charset="0"/>
              </a:rPr>
              <a:t>1</a:t>
            </a:r>
            <a:r>
              <a:rPr lang="en-US" sz="2800">
                <a:solidFill>
                  <a:prstClr val="black"/>
                </a:solidFill>
                <a:latin typeface="Calibri" pitchFamily="34" charset="0"/>
              </a:rPr>
              <a:t> with a price P</a:t>
            </a:r>
            <a:r>
              <a:rPr lang="en-US" sz="2800" baseline="-25000">
                <a:solidFill>
                  <a:prstClr val="black"/>
                </a:solidFill>
                <a:latin typeface="Calibri" pitchFamily="34" charset="0"/>
              </a:rPr>
              <a:t>1</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At Q</a:t>
            </a:r>
            <a:r>
              <a:rPr lang="en-US" sz="2800" baseline="-25000">
                <a:solidFill>
                  <a:prstClr val="black"/>
                </a:solidFill>
                <a:latin typeface="Calibri" pitchFamily="34" charset="0"/>
              </a:rPr>
              <a:t>1 </a:t>
            </a:r>
            <a:r>
              <a:rPr lang="en-US" sz="2800">
                <a:solidFill>
                  <a:prstClr val="black"/>
                </a:solidFill>
                <a:latin typeface="Calibri" pitchFamily="34" charset="0"/>
              </a:rPr>
              <a:t> there is overproduction of the commodity compared to social optimality</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To restrict the output to Q</a:t>
            </a:r>
            <a:r>
              <a:rPr lang="en-US" sz="2800" baseline="-25000">
                <a:solidFill>
                  <a:prstClr val="black"/>
                </a:solidFill>
                <a:latin typeface="Calibri" pitchFamily="34" charset="0"/>
              </a:rPr>
              <a:t>0 </a:t>
            </a:r>
            <a:r>
              <a:rPr lang="en-US" sz="2800">
                <a:solidFill>
                  <a:prstClr val="black"/>
                </a:solidFill>
                <a:latin typeface="Calibri" pitchFamily="34" charset="0"/>
              </a:rPr>
              <a:t>, the price has to be increased to P</a:t>
            </a:r>
            <a:r>
              <a:rPr lang="en-US" sz="2800" baseline="-25000">
                <a:solidFill>
                  <a:prstClr val="black"/>
                </a:solidFill>
                <a:latin typeface="Calibri" pitchFamily="34" charset="0"/>
              </a:rPr>
              <a:t>0</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But the supply price for Q</a:t>
            </a:r>
            <a:r>
              <a:rPr lang="en-US" sz="2800" baseline="-25000">
                <a:solidFill>
                  <a:prstClr val="black"/>
                </a:solidFill>
                <a:latin typeface="Calibri" pitchFamily="34" charset="0"/>
              </a:rPr>
              <a:t>0  </a:t>
            </a:r>
            <a:r>
              <a:rPr lang="en-US" sz="2800">
                <a:solidFill>
                  <a:prstClr val="black"/>
                </a:solidFill>
                <a:latin typeface="Calibri" pitchFamily="34" charset="0"/>
              </a:rPr>
              <a:t>is C</a:t>
            </a:r>
            <a:r>
              <a:rPr lang="en-US" sz="2800" baseline="-25000">
                <a:solidFill>
                  <a:prstClr val="black"/>
                </a:solidFill>
                <a:latin typeface="Calibri" pitchFamily="34" charset="0"/>
              </a:rPr>
              <a:t>0</a:t>
            </a:r>
            <a:endParaRPr lang="en-US" sz="2800">
              <a:solidFill>
                <a:prstClr val="black"/>
              </a:solidFill>
              <a:latin typeface="Calibri" pitchFamily="34" charset="0"/>
            </a:endParaRP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Hence a tax equal to (P</a:t>
            </a:r>
            <a:r>
              <a:rPr lang="en-US" sz="2800" baseline="-25000">
                <a:solidFill>
                  <a:prstClr val="black"/>
                </a:solidFill>
                <a:latin typeface="Calibri" pitchFamily="34" charset="0"/>
              </a:rPr>
              <a:t>0 </a:t>
            </a:r>
            <a:r>
              <a:rPr lang="en-US" sz="2800">
                <a:solidFill>
                  <a:prstClr val="black"/>
                </a:solidFill>
                <a:latin typeface="Calibri" pitchFamily="34" charset="0"/>
              </a:rPr>
              <a:t>- C</a:t>
            </a:r>
            <a:r>
              <a:rPr lang="en-US" sz="2800" baseline="-25000">
                <a:solidFill>
                  <a:prstClr val="black"/>
                </a:solidFill>
                <a:latin typeface="Calibri" pitchFamily="34" charset="0"/>
              </a:rPr>
              <a:t>0 </a:t>
            </a:r>
            <a:r>
              <a:rPr lang="en-US" sz="2800">
                <a:solidFill>
                  <a:prstClr val="black"/>
                </a:solidFill>
                <a:latin typeface="Calibri" pitchFamily="34" charset="0"/>
              </a:rPr>
              <a:t>) needs to be levied</a:t>
            </a:r>
          </a:p>
          <a:p>
            <a:pPr algn="just" fontAlgn="base">
              <a:spcBef>
                <a:spcPct val="0"/>
              </a:spcBef>
              <a:spcAft>
                <a:spcPct val="0"/>
              </a:spcAft>
            </a:pPr>
            <a:endParaRPr lang="en-US" sz="2800">
              <a:solidFill>
                <a:prstClr val="black"/>
              </a:solidFill>
              <a:latin typeface="Calibri" pitchFamily="34"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3707770128"/>
      </p:ext>
    </p:extLst>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712F4BED-86DD-459E-8FCD-AD14017E6929}" type="slidenum">
              <a:rPr lang="en-US">
                <a:latin typeface="Arial" charset="0"/>
              </a:rPr>
              <a:pPr fontAlgn="base">
                <a:spcBef>
                  <a:spcPct val="0"/>
                </a:spcBef>
                <a:spcAft>
                  <a:spcPct val="0"/>
                </a:spcAft>
              </a:pPr>
              <a:t>32</a:t>
            </a:fld>
            <a:endParaRPr lang="en-US">
              <a:latin typeface="Arial" charset="0"/>
            </a:endParaRPr>
          </a:p>
        </p:txBody>
      </p:sp>
      <p:sp>
        <p:nvSpPr>
          <p:cNvPr id="41987" name="TextBox 7"/>
          <p:cNvSpPr txBox="1">
            <a:spLocks noChangeArrowheads="1"/>
          </p:cNvSpPr>
          <p:nvPr/>
        </p:nvSpPr>
        <p:spPr bwMode="auto">
          <a:xfrm>
            <a:off x="1752600" y="1600200"/>
            <a:ext cx="8686800" cy="3970318"/>
          </a:xfrm>
          <a:prstGeom prst="rect">
            <a:avLst/>
          </a:prstGeom>
          <a:noFill/>
          <a:ln w="9525">
            <a:noFill/>
            <a:miter lim="800000"/>
            <a:headEnd/>
            <a:tailEnd/>
          </a:ln>
        </p:spPr>
        <p:txBody>
          <a:bodyPr>
            <a:spAutoFit/>
          </a:bodyPr>
          <a:lstStyle/>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pPr>
            <a:r>
              <a:rPr lang="en-US" sz="2800" dirty="0">
                <a:solidFill>
                  <a:prstClr val="black"/>
                </a:solidFill>
                <a:latin typeface="Calibri" pitchFamily="34" charset="0"/>
              </a:rPr>
              <a:t>The price consumers pay is P</a:t>
            </a:r>
            <a:r>
              <a:rPr lang="en-US" sz="2800" baseline="-25000" dirty="0">
                <a:solidFill>
                  <a:prstClr val="black"/>
                </a:solidFill>
                <a:latin typeface="Calibri" pitchFamily="34" charset="0"/>
              </a:rPr>
              <a:t>0   </a:t>
            </a:r>
            <a:r>
              <a:rPr lang="en-US" sz="2800" dirty="0">
                <a:solidFill>
                  <a:prstClr val="black"/>
                </a:solidFill>
                <a:latin typeface="Calibri" pitchFamily="34" charset="0"/>
              </a:rPr>
              <a:t> (=MPC + Cost of Externality in Consumption)</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pPr>
            <a:r>
              <a:rPr lang="en-US" sz="2800" dirty="0">
                <a:solidFill>
                  <a:prstClr val="black"/>
                </a:solidFill>
                <a:latin typeface="Calibri" pitchFamily="34" charset="0"/>
              </a:rPr>
              <a:t>The revenue generated from the tax </a:t>
            </a:r>
            <a:r>
              <a:rPr lang="en-US" sz="2800" dirty="0" smtClean="0">
                <a:solidFill>
                  <a:prstClr val="black"/>
                </a:solidFill>
                <a:latin typeface="Calibri" pitchFamily="34" charset="0"/>
              </a:rPr>
              <a:t>on consumption could </a:t>
            </a:r>
            <a:r>
              <a:rPr lang="en-US" sz="2800" dirty="0">
                <a:solidFill>
                  <a:prstClr val="black"/>
                </a:solidFill>
                <a:latin typeface="Calibri" pitchFamily="34" charset="0"/>
              </a:rPr>
              <a:t>be used to compensate </a:t>
            </a:r>
            <a:r>
              <a:rPr lang="en-US" sz="2800" dirty="0" smtClean="0">
                <a:solidFill>
                  <a:prstClr val="black"/>
                </a:solidFill>
                <a:latin typeface="Calibri" pitchFamily="34" charset="0"/>
              </a:rPr>
              <a:t>those </a:t>
            </a:r>
            <a:r>
              <a:rPr lang="en-US" sz="2800" dirty="0">
                <a:solidFill>
                  <a:prstClr val="black"/>
                </a:solidFill>
                <a:latin typeface="Calibri" pitchFamily="34" charset="0"/>
              </a:rPr>
              <a:t>who are hurt by the external cost arising from the consumption of the product</a:t>
            </a:r>
          </a:p>
          <a:p>
            <a:pPr algn="just" fontAlgn="base">
              <a:spcBef>
                <a:spcPct val="0"/>
              </a:spcBef>
              <a:spcAft>
                <a:spcPct val="0"/>
              </a:spcAft>
            </a:pPr>
            <a:endParaRPr lang="en-US" sz="2800" dirty="0">
              <a:solidFill>
                <a:prstClr val="black"/>
              </a:solidFill>
              <a:latin typeface="Calibri" pitchFamily="34" charset="0"/>
            </a:endParaRPr>
          </a:p>
          <a:p>
            <a:pPr algn="just" fontAlgn="base">
              <a:spcBef>
                <a:spcPct val="0"/>
              </a:spcBef>
              <a:spcAft>
                <a:spcPct val="0"/>
              </a:spcAft>
            </a:pPr>
            <a:r>
              <a:rPr lang="en-US" sz="2800" dirty="0">
                <a:solidFill>
                  <a:prstClr val="black"/>
                </a:solidFill>
                <a:latin typeface="Calibri" pitchFamily="34" charset="0"/>
              </a:rPr>
              <a:t>The shaded area measures net benefit of the tax policy.</a:t>
            </a: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2207278099"/>
      </p:ext>
    </p:extLst>
  </p:cSld>
  <p:clrMapOvr>
    <a:masterClrMapping/>
  </p:clrMapOvr>
  <p:transition>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78032287-29D5-4F74-AAFF-D86EE0E899CE}" type="slidenum">
              <a:rPr lang="en-US">
                <a:latin typeface="Arial" charset="0"/>
              </a:rPr>
              <a:pPr fontAlgn="base">
                <a:spcBef>
                  <a:spcPct val="0"/>
                </a:spcBef>
                <a:spcAft>
                  <a:spcPct val="0"/>
                </a:spcAft>
              </a:pPr>
              <a:t>33</a:t>
            </a:fld>
            <a:endParaRPr lang="en-US">
              <a:latin typeface="Arial" charset="0"/>
            </a:endParaRPr>
          </a:p>
        </p:txBody>
      </p:sp>
      <p:sp>
        <p:nvSpPr>
          <p:cNvPr id="6"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43012" name="TextBox 7"/>
          <p:cNvSpPr txBox="1">
            <a:spLocks noChangeArrowheads="1"/>
          </p:cNvSpPr>
          <p:nvPr/>
        </p:nvSpPr>
        <p:spPr bwMode="auto">
          <a:xfrm>
            <a:off x="1658938" y="869950"/>
            <a:ext cx="8686800" cy="584200"/>
          </a:xfrm>
          <a:prstGeom prst="rect">
            <a:avLst/>
          </a:prstGeom>
          <a:noFill/>
          <a:ln w="9525">
            <a:noFill/>
            <a:miter lim="800000"/>
            <a:headEnd/>
            <a:tailEnd/>
          </a:ln>
        </p:spPr>
        <p:txBody>
          <a:bodyPr>
            <a:spAutoFit/>
          </a:bodyPr>
          <a:lstStyle/>
          <a:p>
            <a:pPr algn="just" fontAlgn="base">
              <a:spcBef>
                <a:spcPct val="0"/>
              </a:spcBef>
              <a:spcAft>
                <a:spcPct val="0"/>
              </a:spcAft>
            </a:pPr>
            <a:r>
              <a:rPr lang="en-US" sz="3200">
                <a:solidFill>
                  <a:prstClr val="black"/>
                </a:solidFill>
                <a:latin typeface="Calibri" pitchFamily="34" charset="0"/>
              </a:rPr>
              <a:t>Externality in Consumption: Negative and Positive</a:t>
            </a:r>
          </a:p>
        </p:txBody>
      </p:sp>
      <p:cxnSp>
        <p:nvCxnSpPr>
          <p:cNvPr id="7" name="Straight Connector 6"/>
          <p:cNvCxnSpPr/>
          <p:nvPr/>
        </p:nvCxnSpPr>
        <p:spPr>
          <a:xfrm rot="5400000">
            <a:off x="4192588" y="3581400"/>
            <a:ext cx="3198812" cy="1588"/>
          </a:xfrm>
          <a:prstGeom prst="line">
            <a:avLst/>
          </a:prstGeom>
          <a:ln w="31750" cmpd="sng"/>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1200" y="5181600"/>
            <a:ext cx="3886200" cy="1588"/>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3015" name="TextBox 59"/>
          <p:cNvSpPr txBox="1">
            <a:spLocks noChangeArrowheads="1"/>
          </p:cNvSpPr>
          <p:nvPr/>
        </p:nvSpPr>
        <p:spPr bwMode="auto">
          <a:xfrm>
            <a:off x="5181600" y="38862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o</a:t>
            </a:r>
          </a:p>
        </p:txBody>
      </p:sp>
      <p:sp>
        <p:nvSpPr>
          <p:cNvPr id="43016" name="TextBox 60"/>
          <p:cNvSpPr txBox="1">
            <a:spLocks noChangeArrowheads="1"/>
          </p:cNvSpPr>
          <p:nvPr/>
        </p:nvSpPr>
        <p:spPr bwMode="auto">
          <a:xfrm>
            <a:off x="5181600" y="3429000"/>
            <a:ext cx="533400" cy="381000"/>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P</a:t>
            </a:r>
            <a:r>
              <a:rPr lang="en-US" baseline="-25000">
                <a:solidFill>
                  <a:prstClr val="black"/>
                </a:solidFill>
                <a:latin typeface="Arial" charset="0"/>
              </a:rPr>
              <a:t>1</a:t>
            </a:r>
          </a:p>
        </p:txBody>
      </p:sp>
      <p:sp>
        <p:nvSpPr>
          <p:cNvPr id="43017" name="TextBox 73"/>
          <p:cNvSpPr txBox="1">
            <a:spLocks noChangeArrowheads="1"/>
          </p:cNvSpPr>
          <p:nvPr/>
        </p:nvSpPr>
        <p:spPr bwMode="auto">
          <a:xfrm>
            <a:off x="8763000" y="5105400"/>
            <a:ext cx="9906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Quantity</a:t>
            </a:r>
            <a:endParaRPr lang="en-US" baseline="-25000">
              <a:solidFill>
                <a:prstClr val="black"/>
              </a:solidFill>
              <a:latin typeface="Arial" charset="0"/>
            </a:endParaRPr>
          </a:p>
        </p:txBody>
      </p:sp>
      <p:sp>
        <p:nvSpPr>
          <p:cNvPr id="43018" name="TextBox 74"/>
          <p:cNvSpPr txBox="1">
            <a:spLocks noChangeArrowheads="1"/>
          </p:cNvSpPr>
          <p:nvPr/>
        </p:nvSpPr>
        <p:spPr bwMode="auto">
          <a:xfrm>
            <a:off x="4267200" y="1905000"/>
            <a:ext cx="14478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Price, MC</a:t>
            </a:r>
            <a:endParaRPr lang="en-US" baseline="-25000">
              <a:solidFill>
                <a:prstClr val="black"/>
              </a:solidFill>
              <a:latin typeface="Arial" charset="0"/>
            </a:endParaRPr>
          </a:p>
        </p:txBody>
      </p:sp>
      <p:sp>
        <p:nvSpPr>
          <p:cNvPr id="43019" name="TextBox 7"/>
          <p:cNvSpPr txBox="1">
            <a:spLocks noChangeArrowheads="1"/>
          </p:cNvSpPr>
          <p:nvPr/>
        </p:nvSpPr>
        <p:spPr bwMode="auto">
          <a:xfrm>
            <a:off x="5562600" y="1447800"/>
            <a:ext cx="4648200" cy="369332"/>
          </a:xfrm>
          <a:prstGeom prst="rect">
            <a:avLst/>
          </a:prstGeom>
          <a:noFill/>
          <a:ln w="9525">
            <a:noFill/>
            <a:miter lim="800000"/>
            <a:headEnd/>
            <a:tailEnd/>
          </a:ln>
        </p:spPr>
        <p:txBody>
          <a:bodyPr>
            <a:spAutoFit/>
          </a:bodyPr>
          <a:lstStyle/>
          <a:p>
            <a:pPr algn="just" fontAlgn="base">
              <a:spcBef>
                <a:spcPct val="0"/>
              </a:spcBef>
              <a:spcAft>
                <a:spcPct val="0"/>
              </a:spcAft>
            </a:pPr>
            <a:r>
              <a:rPr lang="en-US" dirty="0">
                <a:solidFill>
                  <a:prstClr val="black"/>
                </a:solidFill>
                <a:latin typeface="Calibri" pitchFamily="34" charset="0"/>
              </a:rPr>
              <a:t>Figure 4: Positive Externality in Consumption</a:t>
            </a:r>
          </a:p>
        </p:txBody>
      </p:sp>
      <p:sp>
        <p:nvSpPr>
          <p:cNvPr id="43020" name="TextBox 77"/>
          <p:cNvSpPr txBox="1">
            <a:spLocks noChangeArrowheads="1"/>
          </p:cNvSpPr>
          <p:nvPr/>
        </p:nvSpPr>
        <p:spPr bwMode="auto">
          <a:xfrm>
            <a:off x="8763000" y="2286000"/>
            <a:ext cx="1447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MPC=MSC</a:t>
            </a:r>
            <a:endParaRPr lang="en-US" baseline="-25000">
              <a:solidFill>
                <a:prstClr val="black"/>
              </a:solidFill>
              <a:latin typeface="Arial" charset="0"/>
            </a:endParaRPr>
          </a:p>
        </p:txBody>
      </p:sp>
      <p:sp>
        <p:nvSpPr>
          <p:cNvPr id="43021" name="TextBox 78"/>
          <p:cNvSpPr txBox="1">
            <a:spLocks noChangeArrowheads="1"/>
          </p:cNvSpPr>
          <p:nvPr/>
        </p:nvSpPr>
        <p:spPr bwMode="auto">
          <a:xfrm>
            <a:off x="8382000" y="4724400"/>
            <a:ext cx="9906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D=MPB</a:t>
            </a:r>
            <a:endParaRPr lang="en-US" baseline="-25000">
              <a:solidFill>
                <a:prstClr val="black"/>
              </a:solidFill>
              <a:latin typeface="Arial" charset="0"/>
            </a:endParaRPr>
          </a:p>
        </p:txBody>
      </p:sp>
      <p:sp>
        <p:nvSpPr>
          <p:cNvPr id="43022" name="TextBox 79"/>
          <p:cNvSpPr txBox="1">
            <a:spLocks noChangeArrowheads="1"/>
          </p:cNvSpPr>
          <p:nvPr/>
        </p:nvSpPr>
        <p:spPr bwMode="auto">
          <a:xfrm>
            <a:off x="6172200" y="1981200"/>
            <a:ext cx="304800" cy="338138"/>
          </a:xfrm>
          <a:prstGeom prst="rect">
            <a:avLst/>
          </a:prstGeom>
          <a:noFill/>
          <a:ln w="0">
            <a:noFill/>
            <a:miter lim="800000"/>
            <a:headEnd/>
            <a:tailEnd/>
          </a:ln>
        </p:spPr>
        <p:txBody>
          <a:bodyPr>
            <a:spAutoFit/>
          </a:bodyPr>
          <a:lstStyle/>
          <a:p>
            <a:pPr fontAlgn="base">
              <a:spcBef>
                <a:spcPct val="0"/>
              </a:spcBef>
              <a:spcAft>
                <a:spcPct val="0"/>
              </a:spcAft>
            </a:pPr>
            <a:r>
              <a:rPr lang="en-US" sz="2400" baseline="-25000">
                <a:solidFill>
                  <a:prstClr val="black"/>
                </a:solidFill>
                <a:latin typeface="Arial" charset="0"/>
              </a:rPr>
              <a:t>D</a:t>
            </a:r>
            <a:endParaRPr lang="en-US" baseline="-25000">
              <a:solidFill>
                <a:prstClr val="black"/>
              </a:solidFill>
              <a:latin typeface="Arial" charset="0"/>
            </a:endParaRPr>
          </a:p>
        </p:txBody>
      </p:sp>
      <p:sp>
        <p:nvSpPr>
          <p:cNvPr id="43023" name="TextBox 7"/>
          <p:cNvSpPr txBox="1">
            <a:spLocks noChangeArrowheads="1"/>
          </p:cNvSpPr>
          <p:nvPr/>
        </p:nvSpPr>
        <p:spPr bwMode="auto">
          <a:xfrm>
            <a:off x="1752600" y="2286001"/>
            <a:ext cx="3429000" cy="267811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Calibri" pitchFamily="34" charset="0"/>
              </a:rPr>
              <a:t>Fig. 4 illustrates positive externality in Consumption (MPB&lt;MSC)</a:t>
            </a:r>
          </a:p>
          <a:p>
            <a:pPr algn="just" fontAlgn="base">
              <a:spcBef>
                <a:spcPct val="0"/>
              </a:spcBef>
              <a:spcAft>
                <a:spcPct val="0"/>
              </a:spcAft>
            </a:pPr>
            <a:endParaRPr lang="en-US" sz="2400">
              <a:solidFill>
                <a:prstClr val="black"/>
              </a:solidFill>
              <a:latin typeface="Calibri" pitchFamily="34" charset="0"/>
            </a:endParaRPr>
          </a:p>
          <a:p>
            <a:pPr algn="just" fontAlgn="base">
              <a:spcBef>
                <a:spcPct val="0"/>
              </a:spcBef>
              <a:spcAft>
                <a:spcPct val="0"/>
              </a:spcAft>
            </a:pPr>
            <a:r>
              <a:rPr lang="en-US" sz="2400">
                <a:solidFill>
                  <a:prstClr val="black"/>
                </a:solidFill>
                <a:latin typeface="Calibri" pitchFamily="34" charset="0"/>
              </a:rPr>
              <a:t>Assuming no externalities in production (MSC=MPC)</a:t>
            </a:r>
          </a:p>
          <a:p>
            <a:pPr algn="just" fontAlgn="base">
              <a:spcBef>
                <a:spcPct val="0"/>
              </a:spcBef>
              <a:spcAft>
                <a:spcPct val="0"/>
              </a:spcAft>
            </a:pPr>
            <a:endParaRPr lang="en-US" sz="2400">
              <a:solidFill>
                <a:prstClr val="black"/>
              </a:solidFill>
              <a:latin typeface="Calibri" pitchFamily="34" charset="0"/>
            </a:endParaRPr>
          </a:p>
        </p:txBody>
      </p:sp>
      <p:sp>
        <p:nvSpPr>
          <p:cNvPr id="43024" name="Rectangle 84"/>
          <p:cNvSpPr>
            <a:spLocks noChangeArrowheads="1"/>
          </p:cNvSpPr>
          <p:nvPr/>
        </p:nvSpPr>
        <p:spPr bwMode="auto">
          <a:xfrm>
            <a:off x="1752600" y="5562601"/>
            <a:ext cx="8382000" cy="46196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Calibri" pitchFamily="34" charset="0"/>
              </a:rPr>
              <a:t>The optimal quantity is given by Q</a:t>
            </a:r>
            <a:r>
              <a:rPr lang="en-US" sz="2400" baseline="-25000">
                <a:solidFill>
                  <a:prstClr val="black"/>
                </a:solidFill>
                <a:latin typeface="Calibri" pitchFamily="34" charset="0"/>
              </a:rPr>
              <a:t>0 </a:t>
            </a:r>
            <a:r>
              <a:rPr lang="en-US" sz="2400">
                <a:solidFill>
                  <a:prstClr val="black"/>
                </a:solidFill>
                <a:latin typeface="Calibri" pitchFamily="34" charset="0"/>
              </a:rPr>
              <a:t>(the point where MSB=MSC)</a:t>
            </a:r>
            <a:endParaRPr lang="en-US" sz="2800" baseline="-25000">
              <a:solidFill>
                <a:prstClr val="black"/>
              </a:solidFill>
              <a:latin typeface="Calibri" pitchFamily="34" charset="0"/>
            </a:endParaRPr>
          </a:p>
        </p:txBody>
      </p:sp>
      <p:cxnSp>
        <p:nvCxnSpPr>
          <p:cNvPr id="33" name="Straight Connector 32"/>
          <p:cNvCxnSpPr/>
          <p:nvPr/>
        </p:nvCxnSpPr>
        <p:spPr>
          <a:xfrm flipV="1">
            <a:off x="6248400" y="2667000"/>
            <a:ext cx="2743200" cy="18288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553201" y="2438400"/>
            <a:ext cx="2301875" cy="22098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934200" y="2133600"/>
            <a:ext cx="2667000" cy="22098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791200" y="3548063"/>
            <a:ext cx="1905000" cy="30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6475413" y="3978276"/>
            <a:ext cx="244157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807076" y="3198814"/>
            <a:ext cx="2422525" cy="15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3031" name="TextBox 80"/>
          <p:cNvSpPr txBox="1">
            <a:spLocks noChangeArrowheads="1"/>
          </p:cNvSpPr>
          <p:nvPr/>
        </p:nvSpPr>
        <p:spPr bwMode="auto">
          <a:xfrm>
            <a:off x="9906000" y="3962400"/>
            <a:ext cx="762000" cy="338138"/>
          </a:xfrm>
          <a:prstGeom prst="rect">
            <a:avLst/>
          </a:prstGeom>
          <a:noFill/>
          <a:ln w="0">
            <a:noFill/>
            <a:miter lim="800000"/>
            <a:headEnd/>
            <a:tailEnd/>
          </a:ln>
        </p:spPr>
        <p:txBody>
          <a:bodyPr>
            <a:spAutoFit/>
          </a:bodyPr>
          <a:lstStyle/>
          <a:p>
            <a:pPr algn="r" fontAlgn="base">
              <a:spcBef>
                <a:spcPct val="0"/>
              </a:spcBef>
              <a:spcAft>
                <a:spcPct val="0"/>
              </a:spcAft>
            </a:pPr>
            <a:r>
              <a:rPr lang="en-US" sz="2400" baseline="-25000">
                <a:solidFill>
                  <a:prstClr val="black"/>
                </a:solidFill>
                <a:latin typeface="Arial" charset="0"/>
              </a:rPr>
              <a:t>MSB</a:t>
            </a:r>
            <a:endParaRPr lang="en-US" baseline="-25000">
              <a:solidFill>
                <a:prstClr val="black"/>
              </a:solidFill>
              <a:latin typeface="Arial" charset="0"/>
            </a:endParaRPr>
          </a:p>
        </p:txBody>
      </p:sp>
      <p:cxnSp>
        <p:nvCxnSpPr>
          <p:cNvPr id="32" name="Straight Connector 31"/>
          <p:cNvCxnSpPr/>
          <p:nvPr/>
        </p:nvCxnSpPr>
        <p:spPr>
          <a:xfrm rot="16200000" flipH="1">
            <a:off x="7223919" y="4191794"/>
            <a:ext cx="19812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91200" y="4038600"/>
            <a:ext cx="24384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3034" name="TextBox 59"/>
          <p:cNvSpPr txBox="1">
            <a:spLocks noChangeArrowheads="1"/>
          </p:cNvSpPr>
          <p:nvPr/>
        </p:nvSpPr>
        <p:spPr bwMode="auto">
          <a:xfrm>
            <a:off x="5181600" y="29718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C</a:t>
            </a:r>
            <a:r>
              <a:rPr lang="en-US" baseline="-25000">
                <a:solidFill>
                  <a:prstClr val="black"/>
                </a:solidFill>
                <a:latin typeface="Arial" charset="0"/>
              </a:rPr>
              <a:t>0</a:t>
            </a:r>
          </a:p>
        </p:txBody>
      </p:sp>
      <p:sp>
        <p:nvSpPr>
          <p:cNvPr id="43035" name="TextBox 60"/>
          <p:cNvSpPr txBox="1">
            <a:spLocks noChangeArrowheads="1"/>
          </p:cNvSpPr>
          <p:nvPr/>
        </p:nvSpPr>
        <p:spPr bwMode="auto">
          <a:xfrm>
            <a:off x="7434263" y="51816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1</a:t>
            </a:r>
          </a:p>
        </p:txBody>
      </p:sp>
      <p:sp>
        <p:nvSpPr>
          <p:cNvPr id="43036" name="TextBox 61"/>
          <p:cNvSpPr txBox="1">
            <a:spLocks noChangeArrowheads="1"/>
          </p:cNvSpPr>
          <p:nvPr/>
        </p:nvSpPr>
        <p:spPr bwMode="auto">
          <a:xfrm>
            <a:off x="8001000" y="5181600"/>
            <a:ext cx="533400" cy="369888"/>
          </a:xfrm>
          <a:prstGeom prst="rect">
            <a:avLst/>
          </a:prstGeom>
          <a:noFill/>
          <a:ln w="0">
            <a:noFill/>
            <a:miter lim="800000"/>
            <a:headEnd/>
            <a:tailEnd/>
          </a:ln>
        </p:spPr>
        <p:txBody>
          <a:bodyPr>
            <a:spAutoFit/>
          </a:bodyPr>
          <a:lstStyle/>
          <a:p>
            <a:pPr algn="r" fontAlgn="base">
              <a:spcBef>
                <a:spcPct val="0"/>
              </a:spcBef>
              <a:spcAft>
                <a:spcPct val="0"/>
              </a:spcAft>
            </a:pPr>
            <a:r>
              <a:rPr lang="en-US">
                <a:solidFill>
                  <a:prstClr val="black"/>
                </a:solidFill>
                <a:latin typeface="Arial" charset="0"/>
              </a:rPr>
              <a:t>Q</a:t>
            </a:r>
            <a:r>
              <a:rPr lang="en-US" baseline="-25000">
                <a:solidFill>
                  <a:prstClr val="black"/>
                </a:solidFill>
                <a:latin typeface="Arial" charset="0"/>
              </a:rPr>
              <a:t>0</a:t>
            </a:r>
          </a:p>
        </p:txBody>
      </p:sp>
      <p:cxnSp>
        <p:nvCxnSpPr>
          <p:cNvPr id="71" name="Straight Arrow Connector 70"/>
          <p:cNvCxnSpPr/>
          <p:nvPr/>
        </p:nvCxnSpPr>
        <p:spPr>
          <a:xfrm>
            <a:off x="7848600" y="5334000"/>
            <a:ext cx="3048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2" name="Right Triangle 71"/>
          <p:cNvSpPr/>
          <p:nvPr/>
        </p:nvSpPr>
        <p:spPr>
          <a:xfrm>
            <a:off x="7696200" y="2743201"/>
            <a:ext cx="604838" cy="46037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73" name="Right Triangle 72"/>
          <p:cNvSpPr/>
          <p:nvPr/>
        </p:nvSpPr>
        <p:spPr>
          <a:xfrm rot="5400000">
            <a:off x="7808913" y="3068638"/>
            <a:ext cx="385763" cy="6048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Tree>
    <p:extLst>
      <p:ext uri="{BB962C8B-B14F-4D97-AF65-F5344CB8AC3E}">
        <p14:creationId xmlns:p14="http://schemas.microsoft.com/office/powerpoint/2010/main" val="334507050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ox(i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ox(in)">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621C5AFA-4709-4276-B0D3-214BF7E3528C}" type="slidenum">
              <a:rPr lang="en-US">
                <a:latin typeface="Arial" charset="0"/>
              </a:rPr>
              <a:pPr fontAlgn="base">
                <a:spcBef>
                  <a:spcPct val="0"/>
                </a:spcBef>
                <a:spcAft>
                  <a:spcPct val="0"/>
                </a:spcAft>
              </a:pPr>
              <a:t>34</a:t>
            </a:fld>
            <a:endParaRPr lang="en-US">
              <a:latin typeface="Arial" charset="0"/>
            </a:endParaRPr>
          </a:p>
        </p:txBody>
      </p:sp>
      <p:sp>
        <p:nvSpPr>
          <p:cNvPr id="44035" name="TextBox 7"/>
          <p:cNvSpPr txBox="1">
            <a:spLocks noChangeArrowheads="1"/>
          </p:cNvSpPr>
          <p:nvPr/>
        </p:nvSpPr>
        <p:spPr bwMode="auto">
          <a:xfrm>
            <a:off x="1752600" y="1295401"/>
            <a:ext cx="8686800" cy="5262563"/>
          </a:xfrm>
          <a:prstGeom prst="rect">
            <a:avLst/>
          </a:prstGeom>
          <a:noFill/>
          <a:ln w="9525">
            <a:noFill/>
            <a:miter lim="800000"/>
            <a:headEnd/>
            <a:tailEnd/>
          </a:ln>
        </p:spPr>
        <p:txBody>
          <a:bodyPr>
            <a:spAutoFit/>
          </a:bodyPr>
          <a:lstStyle/>
          <a:p>
            <a:pPr algn="just" fontAlgn="base">
              <a:spcBef>
                <a:spcPct val="0"/>
              </a:spcBef>
              <a:spcAft>
                <a:spcPct val="0"/>
              </a:spcAft>
            </a:pPr>
            <a:r>
              <a:rPr lang="en-US" sz="2800">
                <a:solidFill>
                  <a:prstClr val="black"/>
                </a:solidFill>
                <a:latin typeface="Calibri" pitchFamily="34" charset="0"/>
              </a:rPr>
              <a:t>In the absence of any intervention, the quantity supplied and produced is Q</a:t>
            </a:r>
            <a:r>
              <a:rPr lang="en-US" sz="2800" baseline="-25000">
                <a:solidFill>
                  <a:prstClr val="black"/>
                </a:solidFill>
                <a:latin typeface="Calibri" pitchFamily="34" charset="0"/>
              </a:rPr>
              <a:t>1</a:t>
            </a:r>
            <a:r>
              <a:rPr lang="en-US" sz="2800">
                <a:solidFill>
                  <a:prstClr val="black"/>
                </a:solidFill>
                <a:latin typeface="Calibri" pitchFamily="34" charset="0"/>
              </a:rPr>
              <a:t> with a price P</a:t>
            </a:r>
            <a:r>
              <a:rPr lang="en-US" sz="2800" baseline="-25000">
                <a:solidFill>
                  <a:prstClr val="black"/>
                </a:solidFill>
                <a:latin typeface="Calibri" pitchFamily="34" charset="0"/>
              </a:rPr>
              <a:t>1</a:t>
            </a:r>
          </a:p>
          <a:p>
            <a:pPr algn="just" fontAlgn="base">
              <a:spcBef>
                <a:spcPct val="0"/>
              </a:spcBef>
              <a:spcAft>
                <a:spcPct val="0"/>
              </a:spcAft>
            </a:pPr>
            <a:r>
              <a:rPr lang="en-US" sz="2800">
                <a:solidFill>
                  <a:prstClr val="black"/>
                </a:solidFill>
                <a:latin typeface="Calibri" pitchFamily="34" charset="0"/>
              </a:rPr>
              <a:t>At Q</a:t>
            </a:r>
            <a:r>
              <a:rPr lang="en-US" sz="2800" baseline="-25000">
                <a:solidFill>
                  <a:prstClr val="black"/>
                </a:solidFill>
                <a:latin typeface="Calibri" pitchFamily="34" charset="0"/>
              </a:rPr>
              <a:t>1 </a:t>
            </a:r>
            <a:r>
              <a:rPr lang="en-US" sz="2800">
                <a:solidFill>
                  <a:prstClr val="black"/>
                </a:solidFill>
                <a:latin typeface="Calibri" pitchFamily="34" charset="0"/>
              </a:rPr>
              <a:t> there is underproduction compared to socially optimal level</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To produce output Q</a:t>
            </a:r>
            <a:r>
              <a:rPr lang="en-US" sz="2800" baseline="-25000">
                <a:solidFill>
                  <a:prstClr val="black"/>
                </a:solidFill>
                <a:latin typeface="Calibri" pitchFamily="34" charset="0"/>
              </a:rPr>
              <a:t>0 </a:t>
            </a:r>
            <a:r>
              <a:rPr lang="en-US" sz="2800">
                <a:solidFill>
                  <a:prstClr val="black"/>
                </a:solidFill>
                <a:latin typeface="Calibri" pitchFamily="34" charset="0"/>
              </a:rPr>
              <a:t>, the price is P</a:t>
            </a:r>
            <a:r>
              <a:rPr lang="en-US" sz="2800" baseline="-25000">
                <a:solidFill>
                  <a:prstClr val="black"/>
                </a:solidFill>
                <a:latin typeface="Calibri" pitchFamily="34" charset="0"/>
              </a:rPr>
              <a:t>0 </a:t>
            </a:r>
            <a:r>
              <a:rPr lang="en-US" sz="2800">
                <a:solidFill>
                  <a:prstClr val="black"/>
                </a:solidFill>
                <a:latin typeface="Calibri" pitchFamily="34" charset="0"/>
              </a:rPr>
              <a:t>But the supply price for Q</a:t>
            </a:r>
            <a:r>
              <a:rPr lang="en-US" sz="2800" baseline="-25000">
                <a:solidFill>
                  <a:prstClr val="black"/>
                </a:solidFill>
                <a:latin typeface="Calibri" pitchFamily="34" charset="0"/>
              </a:rPr>
              <a:t>0  </a:t>
            </a:r>
            <a:r>
              <a:rPr lang="en-US" sz="2800">
                <a:solidFill>
                  <a:prstClr val="black"/>
                </a:solidFill>
                <a:latin typeface="Calibri" pitchFamily="34" charset="0"/>
              </a:rPr>
              <a:t>is C</a:t>
            </a:r>
            <a:r>
              <a:rPr lang="en-US" sz="2800" baseline="-25000">
                <a:solidFill>
                  <a:prstClr val="black"/>
                </a:solidFill>
                <a:latin typeface="Calibri" pitchFamily="34" charset="0"/>
              </a:rPr>
              <a:t>0</a:t>
            </a:r>
            <a:endParaRPr lang="en-US" sz="2800">
              <a:solidFill>
                <a:prstClr val="black"/>
              </a:solidFill>
              <a:latin typeface="Calibri" pitchFamily="34" charset="0"/>
            </a:endParaRP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Hence a consumers need be given a subsidy equal to (C</a:t>
            </a:r>
            <a:r>
              <a:rPr lang="en-US" sz="2800" baseline="-25000">
                <a:solidFill>
                  <a:prstClr val="black"/>
                </a:solidFill>
                <a:latin typeface="Calibri" pitchFamily="34" charset="0"/>
              </a:rPr>
              <a:t>0 </a:t>
            </a:r>
            <a:r>
              <a:rPr lang="en-US" sz="2800">
                <a:solidFill>
                  <a:prstClr val="black"/>
                </a:solidFill>
                <a:latin typeface="Calibri" pitchFamily="34" charset="0"/>
              </a:rPr>
              <a:t>-P</a:t>
            </a:r>
            <a:r>
              <a:rPr lang="en-US" sz="2800" baseline="-25000">
                <a:solidFill>
                  <a:prstClr val="black"/>
                </a:solidFill>
                <a:latin typeface="Calibri" pitchFamily="34" charset="0"/>
              </a:rPr>
              <a:t>0</a:t>
            </a:r>
            <a:r>
              <a:rPr lang="en-US" sz="2800">
                <a:solidFill>
                  <a:prstClr val="black"/>
                </a:solidFill>
                <a:latin typeface="Calibri" pitchFamily="34" charset="0"/>
              </a:rPr>
              <a:t>)</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The price consumers pay is P</a:t>
            </a:r>
            <a:r>
              <a:rPr lang="en-US" sz="2800" baseline="-25000">
                <a:solidFill>
                  <a:prstClr val="black"/>
                </a:solidFill>
                <a:latin typeface="Calibri" pitchFamily="34" charset="0"/>
              </a:rPr>
              <a:t>0 </a:t>
            </a:r>
            <a:r>
              <a:rPr lang="en-US" sz="2800">
                <a:solidFill>
                  <a:prstClr val="black"/>
                </a:solidFill>
                <a:latin typeface="Calibri" pitchFamily="34" charset="0"/>
              </a:rPr>
              <a:t> the producers get C</a:t>
            </a:r>
            <a:r>
              <a:rPr lang="en-US" sz="2800" baseline="-25000">
                <a:solidFill>
                  <a:prstClr val="black"/>
                </a:solidFill>
                <a:latin typeface="Calibri" pitchFamily="34" charset="0"/>
              </a:rPr>
              <a:t>0</a:t>
            </a:r>
          </a:p>
        </p:txBody>
      </p:sp>
      <p:sp>
        <p:nvSpPr>
          <p:cNvPr id="5" name="Title 1"/>
          <p:cNvSpPr txBox="1">
            <a:spLocks/>
          </p:cNvSpPr>
          <p:nvPr/>
        </p:nvSpPr>
        <p:spPr bwMode="auto">
          <a:xfrm>
            <a:off x="1524000" y="4572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2423737111"/>
      </p:ext>
    </p:extLst>
  </p:cSld>
  <p:clrMapOvr>
    <a:masterClrMapping/>
  </p:clrMapOvr>
  <p:transition>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F310896A-688F-4EED-A732-A643AFB0BCB1}" type="slidenum">
              <a:rPr lang="en-US">
                <a:latin typeface="Arial" charset="0"/>
              </a:rPr>
              <a:pPr fontAlgn="base">
                <a:spcBef>
                  <a:spcPct val="0"/>
                </a:spcBef>
                <a:spcAft>
                  <a:spcPct val="0"/>
                </a:spcAft>
              </a:pPr>
              <a:t>35</a:t>
            </a:fld>
            <a:endParaRPr lang="en-US">
              <a:latin typeface="Arial" charset="0"/>
            </a:endParaRPr>
          </a:p>
        </p:txBody>
      </p:sp>
      <p:sp>
        <p:nvSpPr>
          <p:cNvPr id="45059" name="TextBox 7"/>
          <p:cNvSpPr txBox="1">
            <a:spLocks noChangeArrowheads="1"/>
          </p:cNvSpPr>
          <p:nvPr/>
        </p:nvSpPr>
        <p:spPr bwMode="auto">
          <a:xfrm>
            <a:off x="1905000" y="2057401"/>
            <a:ext cx="8305800" cy="3108325"/>
          </a:xfrm>
          <a:prstGeom prst="rect">
            <a:avLst/>
          </a:prstGeom>
          <a:noFill/>
          <a:ln w="9525">
            <a:noFill/>
            <a:miter lim="800000"/>
            <a:headEnd/>
            <a:tailEnd/>
          </a:ln>
        </p:spPr>
        <p:txBody>
          <a:bodyPr>
            <a:spAutoFit/>
          </a:bodyPr>
          <a:lstStyle/>
          <a:p>
            <a:pPr algn="just" fontAlgn="base">
              <a:spcBef>
                <a:spcPct val="0"/>
              </a:spcBef>
              <a:spcAft>
                <a:spcPct val="0"/>
              </a:spcAft>
            </a:pPr>
            <a:r>
              <a:rPr lang="en-US" sz="2800">
                <a:solidFill>
                  <a:prstClr val="black"/>
                </a:solidFill>
                <a:latin typeface="Calibri" pitchFamily="34" charset="0"/>
              </a:rPr>
              <a:t>At least part of the cost of the subsidy (C</a:t>
            </a:r>
            <a:r>
              <a:rPr lang="en-US" sz="2800" baseline="-25000">
                <a:solidFill>
                  <a:prstClr val="black"/>
                </a:solidFill>
                <a:latin typeface="Calibri" pitchFamily="34" charset="0"/>
              </a:rPr>
              <a:t>0</a:t>
            </a:r>
            <a:r>
              <a:rPr lang="en-US" sz="2800">
                <a:solidFill>
                  <a:prstClr val="black"/>
                </a:solidFill>
                <a:latin typeface="Calibri" pitchFamily="34" charset="0"/>
              </a:rPr>
              <a:t> - P</a:t>
            </a:r>
            <a:r>
              <a:rPr lang="en-US" sz="2800" baseline="-25000">
                <a:solidFill>
                  <a:prstClr val="black"/>
                </a:solidFill>
                <a:latin typeface="Calibri" pitchFamily="34" charset="0"/>
              </a:rPr>
              <a:t>0</a:t>
            </a:r>
            <a:r>
              <a:rPr lang="en-US" sz="2800">
                <a:solidFill>
                  <a:prstClr val="black"/>
                </a:solidFill>
                <a:latin typeface="Calibri" pitchFamily="34" charset="0"/>
              </a:rPr>
              <a:t>)×Q</a:t>
            </a:r>
            <a:r>
              <a:rPr lang="en-US" sz="2800" baseline="-25000">
                <a:solidFill>
                  <a:prstClr val="black"/>
                </a:solidFill>
                <a:latin typeface="Calibri" pitchFamily="34" charset="0"/>
              </a:rPr>
              <a:t>0</a:t>
            </a:r>
            <a:r>
              <a:rPr lang="en-US" sz="2800">
                <a:solidFill>
                  <a:prstClr val="black"/>
                </a:solidFill>
                <a:latin typeface="Calibri" pitchFamily="34" charset="0"/>
              </a:rPr>
              <a:t> could be collected from those reaping external benefits arising from the consumption of this good</a:t>
            </a:r>
          </a:p>
          <a:p>
            <a:pPr algn="just" fontAlgn="base">
              <a:spcBef>
                <a:spcPct val="0"/>
              </a:spcBef>
              <a:spcAft>
                <a:spcPct val="0"/>
              </a:spcAft>
            </a:pPr>
            <a:endParaRPr lang="en-US" sz="2800">
              <a:solidFill>
                <a:prstClr val="black"/>
              </a:solidFill>
              <a:latin typeface="Calibri" pitchFamily="34" charset="0"/>
            </a:endParaRPr>
          </a:p>
          <a:p>
            <a:pPr algn="just" fontAlgn="base">
              <a:spcBef>
                <a:spcPct val="0"/>
              </a:spcBef>
              <a:spcAft>
                <a:spcPct val="0"/>
              </a:spcAft>
            </a:pPr>
            <a:r>
              <a:rPr lang="en-US" sz="2800">
                <a:solidFill>
                  <a:prstClr val="black"/>
                </a:solidFill>
                <a:latin typeface="Calibri" pitchFamily="34" charset="0"/>
              </a:rPr>
              <a:t>The shaded area measures net benefit to the society from the subsidy. It’s the (MSB-MSC) for the output range Q</a:t>
            </a:r>
            <a:r>
              <a:rPr lang="en-US" sz="2800" baseline="-25000">
                <a:solidFill>
                  <a:prstClr val="black"/>
                </a:solidFill>
                <a:latin typeface="Calibri" pitchFamily="34" charset="0"/>
              </a:rPr>
              <a:t>1</a:t>
            </a:r>
            <a:r>
              <a:rPr lang="en-US" sz="2800">
                <a:solidFill>
                  <a:prstClr val="black"/>
                </a:solidFill>
                <a:latin typeface="Calibri" pitchFamily="34" charset="0"/>
              </a:rPr>
              <a:t> to Q</a:t>
            </a:r>
            <a:r>
              <a:rPr lang="en-US" sz="2800" baseline="-25000">
                <a:solidFill>
                  <a:prstClr val="black"/>
                </a:solidFill>
                <a:latin typeface="Calibri" pitchFamily="34" charset="0"/>
              </a:rPr>
              <a:t>0</a:t>
            </a: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Tree>
    <p:extLst>
      <p:ext uri="{BB962C8B-B14F-4D97-AF65-F5344CB8AC3E}">
        <p14:creationId xmlns:p14="http://schemas.microsoft.com/office/powerpoint/2010/main" val="322933384"/>
      </p:ext>
    </p:extLst>
  </p:cSld>
  <p:clrMapOvr>
    <a:masterClrMapping/>
  </p:clrMapOvr>
  <p:transition>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C8FA9E1C-A594-4D7C-800E-419F009A710C}" type="slidenum">
              <a:rPr lang="en-US">
                <a:latin typeface="Arial" charset="0"/>
              </a:rPr>
              <a:pPr fontAlgn="base">
                <a:spcBef>
                  <a:spcPct val="0"/>
                </a:spcBef>
                <a:spcAft>
                  <a:spcPct val="0"/>
                </a:spcAft>
              </a:pPr>
              <a:t>36</a:t>
            </a:fld>
            <a:endParaRPr lang="en-US">
              <a:latin typeface="Arial" charset="0"/>
            </a:endParaRPr>
          </a:p>
        </p:txBody>
      </p:sp>
      <p:sp>
        <p:nvSpPr>
          <p:cNvPr id="18436" name="TextBox 7"/>
          <p:cNvSpPr txBox="1">
            <a:spLocks noChangeArrowheads="1"/>
          </p:cNvSpPr>
          <p:nvPr/>
        </p:nvSpPr>
        <p:spPr bwMode="auto">
          <a:xfrm>
            <a:off x="1752600" y="1219200"/>
            <a:ext cx="8686800" cy="2677656"/>
          </a:xfrm>
          <a:prstGeom prst="rect">
            <a:avLst/>
          </a:prstGeom>
          <a:noFill/>
          <a:ln w="9525">
            <a:noFill/>
            <a:miter lim="800000"/>
            <a:headEnd/>
            <a:tailEnd/>
          </a:ln>
        </p:spPr>
        <p:txBody>
          <a:bodyPr>
            <a:spAutoFit/>
          </a:bodyPr>
          <a:lstStyle/>
          <a:p>
            <a:pPr algn="just" fontAlgn="base">
              <a:spcBef>
                <a:spcPct val="0"/>
              </a:spcBef>
              <a:spcAft>
                <a:spcPct val="0"/>
              </a:spcAft>
              <a:defRPr/>
            </a:pPr>
            <a:r>
              <a:rPr lang="en-US" sz="2400" dirty="0">
                <a:solidFill>
                  <a:prstClr val="black"/>
                </a:solidFill>
                <a:latin typeface="Calibri" pitchFamily="34" charset="0"/>
              </a:rPr>
              <a:t>Summary: </a:t>
            </a:r>
          </a:p>
          <a:p>
            <a:pPr marL="739775" indent="-274638" algn="just" fontAlgn="base">
              <a:spcBef>
                <a:spcPct val="0"/>
              </a:spcBef>
              <a:spcAft>
                <a:spcPct val="0"/>
              </a:spcAft>
              <a:buFont typeface="+mj-lt"/>
              <a:buAutoNum type="arabicPeriod"/>
              <a:defRPr/>
            </a:pPr>
            <a:r>
              <a:rPr lang="en-US" sz="2400" baseline="-25000" dirty="0">
                <a:solidFill>
                  <a:prstClr val="black"/>
                </a:solidFill>
                <a:latin typeface="Calibri" pitchFamily="34" charset="0"/>
              </a:rPr>
              <a:t>  </a:t>
            </a:r>
            <a:r>
              <a:rPr lang="en-US" sz="2400" dirty="0">
                <a:solidFill>
                  <a:prstClr val="black"/>
                </a:solidFill>
                <a:latin typeface="Calibri" pitchFamily="34" charset="0"/>
              </a:rPr>
              <a:t>In the presence of externalities, the socially optimal level of output (Q</a:t>
            </a:r>
            <a:r>
              <a:rPr lang="en-US" sz="2400" baseline="-25000" dirty="0">
                <a:solidFill>
                  <a:prstClr val="black"/>
                </a:solidFill>
                <a:latin typeface="Calibri" pitchFamily="34" charset="0"/>
              </a:rPr>
              <a:t>0</a:t>
            </a:r>
            <a:r>
              <a:rPr lang="en-US" sz="2400" dirty="0">
                <a:solidFill>
                  <a:prstClr val="black"/>
                </a:solidFill>
                <a:latin typeface="Calibri" pitchFamily="34" charset="0"/>
              </a:rPr>
              <a:t> in our example) is given by the condition MSB=MSC</a:t>
            </a:r>
          </a:p>
          <a:p>
            <a:pPr marL="739775" indent="-274638" algn="just" fontAlgn="base">
              <a:spcBef>
                <a:spcPct val="0"/>
              </a:spcBef>
              <a:spcAft>
                <a:spcPct val="0"/>
              </a:spcAft>
              <a:buFont typeface="+mj-lt"/>
              <a:buAutoNum type="arabicPeriod"/>
              <a:defRPr/>
            </a:pPr>
            <a:r>
              <a:rPr lang="en-US" sz="2400" dirty="0">
                <a:solidFill>
                  <a:prstClr val="black"/>
                </a:solidFill>
                <a:latin typeface="Calibri" pitchFamily="34" charset="0"/>
              </a:rPr>
              <a:t> The private production of output Q</a:t>
            </a:r>
            <a:r>
              <a:rPr lang="en-US" sz="2400" baseline="-25000" dirty="0">
                <a:solidFill>
                  <a:prstClr val="black"/>
                </a:solidFill>
                <a:latin typeface="Calibri" pitchFamily="34" charset="0"/>
              </a:rPr>
              <a:t>1</a:t>
            </a:r>
            <a:r>
              <a:rPr lang="en-US" sz="2400" dirty="0">
                <a:solidFill>
                  <a:prstClr val="black"/>
                </a:solidFill>
                <a:latin typeface="Calibri" pitchFamily="34" charset="0"/>
              </a:rPr>
              <a:t> is given by the condition MPB=MPC</a:t>
            </a:r>
          </a:p>
          <a:p>
            <a:pPr marL="739775" indent="-274638" algn="just" fontAlgn="base">
              <a:spcBef>
                <a:spcPct val="0"/>
              </a:spcBef>
              <a:spcAft>
                <a:spcPct val="0"/>
              </a:spcAft>
              <a:buFont typeface="+mj-lt"/>
              <a:buAutoNum type="arabicPeriod"/>
              <a:defRPr/>
            </a:pPr>
            <a:r>
              <a:rPr lang="en-US" sz="2400" dirty="0">
                <a:solidFill>
                  <a:prstClr val="black"/>
                </a:solidFill>
                <a:latin typeface="Calibri" pitchFamily="34" charset="0"/>
              </a:rPr>
              <a:t> To bring </a:t>
            </a:r>
            <a:r>
              <a:rPr lang="en-US" sz="2400" dirty="0" smtClean="0">
                <a:solidFill>
                  <a:prstClr val="black"/>
                </a:solidFill>
                <a:latin typeface="Calibri" pitchFamily="34" charset="0"/>
              </a:rPr>
              <a:t>output level to the socially desirable level, (Q</a:t>
            </a:r>
            <a:r>
              <a:rPr lang="en-US" sz="2400" baseline="-25000" dirty="0" smtClean="0">
                <a:solidFill>
                  <a:prstClr val="black"/>
                </a:solidFill>
                <a:latin typeface="Calibri" pitchFamily="34" charset="0"/>
              </a:rPr>
              <a:t>0)</a:t>
            </a:r>
            <a:r>
              <a:rPr lang="en-US" sz="2400" dirty="0" smtClean="0">
                <a:solidFill>
                  <a:prstClr val="black"/>
                </a:solidFill>
                <a:latin typeface="Calibri" pitchFamily="34" charset="0"/>
              </a:rPr>
              <a:t> tax </a:t>
            </a:r>
            <a:r>
              <a:rPr lang="en-US" sz="2400" dirty="0">
                <a:solidFill>
                  <a:prstClr val="black"/>
                </a:solidFill>
                <a:latin typeface="Calibri" pitchFamily="34" charset="0"/>
              </a:rPr>
              <a:t>and subsidy </a:t>
            </a:r>
            <a:r>
              <a:rPr lang="en-US" sz="2400" dirty="0" smtClean="0">
                <a:solidFill>
                  <a:prstClr val="black"/>
                </a:solidFill>
                <a:latin typeface="Calibri" pitchFamily="34" charset="0"/>
              </a:rPr>
              <a:t>programs can be used as shown </a:t>
            </a:r>
            <a:r>
              <a:rPr lang="en-US" sz="2400" dirty="0">
                <a:solidFill>
                  <a:prstClr val="black"/>
                </a:solidFill>
                <a:latin typeface="Calibri" pitchFamily="34" charset="0"/>
              </a:rPr>
              <a:t>in Table-1.</a:t>
            </a:r>
            <a:endParaRPr lang="en-US" sz="1000" baseline="-25000" dirty="0">
              <a:solidFill>
                <a:prstClr val="black"/>
              </a:solidFill>
              <a:latin typeface="Calibri" pitchFamily="34"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a:t>
            </a:r>
            <a:r>
              <a:rPr lang="en-US" sz="24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Production and Consumption</a:t>
            </a:r>
            <a:endPar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graphicFrame>
        <p:nvGraphicFramePr>
          <p:cNvPr id="6" name="Table 5"/>
          <p:cNvGraphicFramePr>
            <a:graphicFrameLocks noGrp="1"/>
          </p:cNvGraphicFramePr>
          <p:nvPr/>
        </p:nvGraphicFramePr>
        <p:xfrm>
          <a:off x="1981200" y="4038600"/>
          <a:ext cx="8229600" cy="2667000"/>
        </p:xfrm>
        <a:graphic>
          <a:graphicData uri="http://schemas.openxmlformats.org/drawingml/2006/table">
            <a:tbl>
              <a:tblPr firstRow="1" bandRow="1">
                <a:tableStyleId>{D27102A9-8310-4765-A935-A1911B00CA55}</a:tableStyleId>
              </a:tblPr>
              <a:tblGrid>
                <a:gridCol w="1828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58140">
                <a:tc gridSpan="3">
                  <a:txBody>
                    <a:bodyPr/>
                    <a:lstStyle/>
                    <a:p>
                      <a:r>
                        <a:rPr lang="en-US" dirty="0" smtClean="0"/>
                        <a:t>Table 1: Taxes and Subsidies in the presence of Externalities</a:t>
                      </a:r>
                      <a:r>
                        <a:rPr lang="en-US" baseline="0" dirty="0" smtClean="0"/>
                        <a:t> </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72440">
                <a:tc>
                  <a:txBody>
                    <a:bodyPr/>
                    <a:lstStyle/>
                    <a:p>
                      <a:pPr algn="ctr"/>
                      <a:r>
                        <a:rPr lang="en-US" b="1" dirty="0" smtClean="0">
                          <a:solidFill>
                            <a:srgbClr val="FF0000"/>
                          </a:solidFill>
                        </a:rPr>
                        <a:t>Condition</a:t>
                      </a:r>
                      <a:endParaRPr lang="en-US" b="1" dirty="0">
                        <a:solidFill>
                          <a:srgbClr val="FF0000"/>
                        </a:solidFill>
                      </a:endParaRPr>
                    </a:p>
                  </a:txBody>
                  <a:tcPr/>
                </a:tc>
                <a:tc>
                  <a:txBody>
                    <a:bodyPr/>
                    <a:lstStyle/>
                    <a:p>
                      <a:pPr algn="ctr"/>
                      <a:r>
                        <a:rPr lang="en-US" b="1" dirty="0" smtClean="0">
                          <a:solidFill>
                            <a:srgbClr val="FF0000"/>
                          </a:solidFill>
                        </a:rPr>
                        <a:t>Tax or</a:t>
                      </a:r>
                      <a:r>
                        <a:rPr lang="en-US" b="1" baseline="0" dirty="0" smtClean="0">
                          <a:solidFill>
                            <a:srgbClr val="FF0000"/>
                          </a:solidFill>
                        </a:rPr>
                        <a:t> Subsidy</a:t>
                      </a:r>
                      <a:endParaRPr lang="en-US" b="1" dirty="0">
                        <a:solidFill>
                          <a:srgbClr val="FF0000"/>
                        </a:solidFill>
                      </a:endParaRPr>
                    </a:p>
                  </a:txBody>
                  <a:tcPr/>
                </a:tc>
                <a:tc>
                  <a:txBody>
                    <a:bodyPr/>
                    <a:lstStyle/>
                    <a:p>
                      <a:pPr algn="ctr"/>
                      <a:r>
                        <a:rPr lang="en-US" b="1" dirty="0" smtClean="0">
                          <a:solidFill>
                            <a:srgbClr val="FF0000"/>
                          </a:solidFill>
                        </a:rPr>
                        <a:t>Amount</a:t>
                      </a:r>
                      <a:r>
                        <a:rPr lang="en-US" b="1" baseline="0" dirty="0" smtClean="0">
                          <a:solidFill>
                            <a:srgbClr val="FF0000"/>
                          </a:solidFill>
                        </a:rPr>
                        <a:t> of Tax or Subsidy*</a:t>
                      </a:r>
                      <a:endParaRPr lang="en-US" b="1" dirty="0">
                        <a:solidFill>
                          <a:srgbClr val="FF0000"/>
                        </a:solidFill>
                      </a:endParaRPr>
                    </a:p>
                  </a:txBody>
                  <a:tcPr/>
                </a:tc>
                <a:extLst>
                  <a:ext uri="{0D108BD9-81ED-4DB2-BD59-A6C34878D82A}">
                    <a16:rowId xmlns:a16="http://schemas.microsoft.com/office/drawing/2014/main" val="10001"/>
                  </a:ext>
                </a:extLst>
              </a:tr>
              <a:tr h="358140">
                <a:tc>
                  <a:txBody>
                    <a:bodyPr/>
                    <a:lstStyle/>
                    <a:p>
                      <a:pPr algn="ctr"/>
                      <a:r>
                        <a:rPr lang="en-US" dirty="0" smtClean="0"/>
                        <a:t>MSC&gt;MPC</a:t>
                      </a:r>
                      <a:endParaRPr lang="en-US" dirty="0"/>
                    </a:p>
                  </a:txBody>
                  <a:tcPr/>
                </a:tc>
                <a:tc>
                  <a:txBody>
                    <a:bodyPr/>
                    <a:lstStyle/>
                    <a:p>
                      <a:pPr algn="ctr"/>
                      <a:r>
                        <a:rPr lang="en-US" dirty="0" smtClean="0"/>
                        <a:t>Tax Producers</a:t>
                      </a:r>
                      <a:endParaRPr lang="en-US" dirty="0"/>
                    </a:p>
                  </a:txBody>
                  <a:tcPr/>
                </a:tc>
                <a:tc>
                  <a:txBody>
                    <a:bodyPr/>
                    <a:lstStyle/>
                    <a:p>
                      <a:pPr algn="ctr"/>
                      <a:r>
                        <a:rPr lang="en-US" dirty="0" smtClean="0"/>
                        <a:t>MSC – MPC</a:t>
                      </a:r>
                      <a:endParaRPr lang="en-US" dirty="0"/>
                    </a:p>
                  </a:txBody>
                  <a:tcPr/>
                </a:tc>
                <a:extLst>
                  <a:ext uri="{0D108BD9-81ED-4DB2-BD59-A6C34878D82A}">
                    <a16:rowId xmlns:a16="http://schemas.microsoft.com/office/drawing/2014/main" val="10002"/>
                  </a:ext>
                </a:extLst>
              </a:tr>
              <a:tr h="358140">
                <a:tc>
                  <a:txBody>
                    <a:bodyPr/>
                    <a:lstStyle/>
                    <a:p>
                      <a:pPr algn="ctr"/>
                      <a:r>
                        <a:rPr lang="en-US" dirty="0" smtClean="0"/>
                        <a:t>MSC&lt;MPC</a:t>
                      </a:r>
                      <a:endParaRPr lang="en-US" dirty="0"/>
                    </a:p>
                  </a:txBody>
                  <a:tcPr/>
                </a:tc>
                <a:tc>
                  <a:txBody>
                    <a:bodyPr/>
                    <a:lstStyle/>
                    <a:p>
                      <a:pPr algn="ctr"/>
                      <a:r>
                        <a:rPr lang="en-US" dirty="0" smtClean="0"/>
                        <a:t>Subsidize Producers</a:t>
                      </a:r>
                      <a:endParaRPr lang="en-US" dirty="0"/>
                    </a:p>
                  </a:txBody>
                  <a:tcPr/>
                </a:tc>
                <a:tc>
                  <a:txBody>
                    <a:bodyPr/>
                    <a:lstStyle/>
                    <a:p>
                      <a:pPr algn="ctr"/>
                      <a:r>
                        <a:rPr lang="en-US" dirty="0" smtClean="0"/>
                        <a:t>MPC – MSC</a:t>
                      </a:r>
                      <a:endParaRPr lang="en-US" dirty="0"/>
                    </a:p>
                  </a:txBody>
                  <a:tcPr/>
                </a:tc>
                <a:extLst>
                  <a:ext uri="{0D108BD9-81ED-4DB2-BD59-A6C34878D82A}">
                    <a16:rowId xmlns:a16="http://schemas.microsoft.com/office/drawing/2014/main" val="10003"/>
                  </a:ext>
                </a:extLst>
              </a:tr>
              <a:tr h="358140">
                <a:tc>
                  <a:txBody>
                    <a:bodyPr/>
                    <a:lstStyle/>
                    <a:p>
                      <a:pPr algn="ctr"/>
                      <a:r>
                        <a:rPr lang="en-US" dirty="0" smtClean="0"/>
                        <a:t>MSB&lt;MPB</a:t>
                      </a:r>
                      <a:endParaRPr lang="en-US" dirty="0"/>
                    </a:p>
                  </a:txBody>
                  <a:tcPr/>
                </a:tc>
                <a:tc>
                  <a:txBody>
                    <a:bodyPr/>
                    <a:lstStyle/>
                    <a:p>
                      <a:pPr algn="ctr"/>
                      <a:r>
                        <a:rPr lang="en-US" dirty="0" smtClean="0"/>
                        <a:t>Tax</a:t>
                      </a:r>
                      <a:r>
                        <a:rPr lang="en-US" baseline="0" dirty="0" smtClean="0"/>
                        <a:t> Consumers</a:t>
                      </a:r>
                      <a:endParaRPr lang="en-US" dirty="0"/>
                    </a:p>
                  </a:txBody>
                  <a:tcPr/>
                </a:tc>
                <a:tc>
                  <a:txBody>
                    <a:bodyPr/>
                    <a:lstStyle/>
                    <a:p>
                      <a:pPr algn="ctr"/>
                      <a:r>
                        <a:rPr lang="en-US" dirty="0" smtClean="0"/>
                        <a:t>MPB – MSB</a:t>
                      </a:r>
                      <a:endParaRPr lang="en-US" dirty="0"/>
                    </a:p>
                  </a:txBody>
                  <a:tcPr/>
                </a:tc>
                <a:extLst>
                  <a:ext uri="{0D108BD9-81ED-4DB2-BD59-A6C34878D82A}">
                    <a16:rowId xmlns:a16="http://schemas.microsoft.com/office/drawing/2014/main" val="10004"/>
                  </a:ext>
                </a:extLst>
              </a:tr>
              <a:tr h="358140">
                <a:tc>
                  <a:txBody>
                    <a:bodyPr/>
                    <a:lstStyle/>
                    <a:p>
                      <a:pPr algn="ctr"/>
                      <a:r>
                        <a:rPr lang="en-US" dirty="0" smtClean="0"/>
                        <a:t>MSB&gt;MPB</a:t>
                      </a:r>
                      <a:endParaRPr lang="en-US" dirty="0"/>
                    </a:p>
                  </a:txBody>
                  <a:tcPr/>
                </a:tc>
                <a:tc>
                  <a:txBody>
                    <a:bodyPr/>
                    <a:lstStyle/>
                    <a:p>
                      <a:pPr algn="ctr"/>
                      <a:r>
                        <a:rPr lang="en-US" dirty="0" smtClean="0"/>
                        <a:t>Subsidize</a:t>
                      </a:r>
                      <a:r>
                        <a:rPr lang="en-US" baseline="0" dirty="0" smtClean="0"/>
                        <a:t> Consumers</a:t>
                      </a:r>
                      <a:endParaRPr lang="en-US" dirty="0"/>
                    </a:p>
                  </a:txBody>
                  <a:tcPr/>
                </a:tc>
                <a:tc>
                  <a:txBody>
                    <a:bodyPr/>
                    <a:lstStyle/>
                    <a:p>
                      <a:pPr algn="ctr"/>
                      <a:r>
                        <a:rPr lang="en-US" dirty="0" smtClean="0"/>
                        <a:t>MSB - MPB </a:t>
                      </a:r>
                      <a:endParaRPr lang="en-US" dirty="0"/>
                    </a:p>
                  </a:txBody>
                  <a:tcPr/>
                </a:tc>
                <a:extLst>
                  <a:ext uri="{0D108BD9-81ED-4DB2-BD59-A6C34878D82A}">
                    <a16:rowId xmlns:a16="http://schemas.microsoft.com/office/drawing/2014/main" val="10005"/>
                  </a:ext>
                </a:extLst>
              </a:tr>
              <a:tr h="358140">
                <a:tc gridSpan="3">
                  <a:txBody>
                    <a:bodyPr/>
                    <a:lstStyle/>
                    <a:p>
                      <a:pPr algn="l"/>
                      <a:r>
                        <a:rPr lang="en-US" i="1" dirty="0" smtClean="0"/>
                        <a:t>*These</a:t>
                      </a:r>
                      <a:r>
                        <a:rPr lang="en-US" i="1" baseline="0" dirty="0" smtClean="0"/>
                        <a:t> amount are measured at the socially optimal level</a:t>
                      </a:r>
                      <a:endParaRPr lang="en-US" i="1"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52964199"/>
      </p:ext>
    </p:extLst>
  </p:cSld>
  <p:clrMapOvr>
    <a:masterClrMapping/>
  </p:clrMapOvr>
  <p:transition advClick="0">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D5D3A7DA-1A5D-430E-9CF7-BF0EF81EB514}" type="slidenum">
              <a:rPr lang="en-US">
                <a:latin typeface="Arial" charset="0"/>
              </a:rPr>
              <a:pPr fontAlgn="base">
                <a:spcBef>
                  <a:spcPct val="0"/>
                </a:spcBef>
                <a:spcAft>
                  <a:spcPct val="0"/>
                </a:spcAft>
              </a:pPr>
              <a:t>37</a:t>
            </a:fld>
            <a:endParaRPr lang="en-US">
              <a:latin typeface="Arial" charset="0"/>
            </a:endParaRPr>
          </a:p>
        </p:txBody>
      </p:sp>
      <p:sp>
        <p:nvSpPr>
          <p:cNvPr id="5" name="Title 1"/>
          <p:cNvSpPr txBox="1">
            <a:spLocks/>
          </p:cNvSpPr>
          <p:nvPr/>
        </p:nvSpPr>
        <p:spPr bwMode="auto">
          <a:xfrm>
            <a:off x="1248507" y="586202"/>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47108" name="TextBox 6"/>
          <p:cNvSpPr txBox="1">
            <a:spLocks noChangeArrowheads="1"/>
          </p:cNvSpPr>
          <p:nvPr/>
        </p:nvSpPr>
        <p:spPr bwMode="auto">
          <a:xfrm>
            <a:off x="1248507" y="1418493"/>
            <a:ext cx="9741878" cy="4893647"/>
          </a:xfrm>
          <a:prstGeom prst="rect">
            <a:avLst/>
          </a:prstGeom>
          <a:noFill/>
          <a:ln w="9525">
            <a:noFill/>
            <a:miter lim="800000"/>
            <a:headEnd/>
            <a:tailEnd/>
          </a:ln>
        </p:spPr>
        <p:txBody>
          <a:bodyPr wrap="square">
            <a:spAutoFit/>
          </a:bodyPr>
          <a:lstStyle/>
          <a:p>
            <a:pPr marL="342900" indent="-342900" algn="just" fontAlgn="base">
              <a:spcBef>
                <a:spcPct val="0"/>
              </a:spcBef>
              <a:spcAft>
                <a:spcPct val="0"/>
              </a:spcAft>
              <a:buFont typeface="Wingdings" panose="05000000000000000000" pitchFamily="2" charset="2"/>
              <a:buChar char="§"/>
            </a:pPr>
            <a:r>
              <a:rPr lang="en-US" sz="2400" dirty="0">
                <a:solidFill>
                  <a:prstClr val="black"/>
                </a:solidFill>
                <a:latin typeface="Arial" charset="0"/>
              </a:rPr>
              <a:t>Ronald </a:t>
            </a:r>
            <a:r>
              <a:rPr lang="en-US" sz="2400" dirty="0" err="1">
                <a:solidFill>
                  <a:prstClr val="black"/>
                </a:solidFill>
                <a:latin typeface="Arial" charset="0"/>
              </a:rPr>
              <a:t>Coase</a:t>
            </a:r>
            <a:r>
              <a:rPr lang="en-US" sz="2400" dirty="0">
                <a:solidFill>
                  <a:prstClr val="black"/>
                </a:solidFill>
                <a:latin typeface="Arial" charset="0"/>
              </a:rPr>
              <a:t> </a:t>
            </a:r>
            <a:r>
              <a:rPr lang="en-US" sz="2400">
                <a:solidFill>
                  <a:prstClr val="black"/>
                </a:solidFill>
                <a:latin typeface="Arial" charset="0"/>
              </a:rPr>
              <a:t>(</a:t>
            </a:r>
            <a:r>
              <a:rPr lang="en-US" sz="2400" smtClean="0">
                <a:solidFill>
                  <a:prstClr val="black"/>
                </a:solidFill>
                <a:latin typeface="Arial" charset="0"/>
              </a:rPr>
              <a:t>1960) </a:t>
            </a:r>
            <a:r>
              <a:rPr lang="en-US" sz="2400" dirty="0">
                <a:solidFill>
                  <a:prstClr val="black"/>
                </a:solidFill>
                <a:latin typeface="Arial" charset="0"/>
              </a:rPr>
              <a:t>challenged Pigou’s main proposition that </a:t>
            </a:r>
            <a:r>
              <a:rPr lang="en-US" sz="2400" dirty="0" smtClean="0">
                <a:solidFill>
                  <a:prstClr val="black"/>
                </a:solidFill>
                <a:latin typeface="Arial" charset="0"/>
              </a:rPr>
              <a:t>govt</a:t>
            </a:r>
            <a:r>
              <a:rPr lang="en-US" sz="2400" dirty="0">
                <a:solidFill>
                  <a:prstClr val="black"/>
                </a:solidFill>
                <a:latin typeface="Arial" charset="0"/>
              </a:rPr>
              <a:t>. should intervene through taxes and subsidies in the presence of </a:t>
            </a:r>
            <a:r>
              <a:rPr lang="en-US" sz="2400" dirty="0" smtClean="0">
                <a:solidFill>
                  <a:prstClr val="black"/>
                </a:solidFill>
                <a:latin typeface="Arial" charset="0"/>
              </a:rPr>
              <a:t>externalities</a:t>
            </a:r>
            <a:endParaRPr lang="en-US" sz="2400" dirty="0">
              <a:solidFill>
                <a:prstClr val="black"/>
              </a:solidFill>
              <a:latin typeface="Arial" charset="0"/>
            </a:endParaRPr>
          </a:p>
          <a:p>
            <a:pPr algn="just" fontAlgn="base">
              <a:spcBef>
                <a:spcPct val="0"/>
              </a:spcBef>
              <a:spcAft>
                <a:spcPct val="0"/>
              </a:spcAft>
            </a:pPr>
            <a:endParaRPr lang="en-US" sz="2400" dirty="0">
              <a:solidFill>
                <a:prstClr val="black"/>
              </a:solidFill>
              <a:latin typeface="Arial" charset="0"/>
            </a:endParaRPr>
          </a:p>
          <a:p>
            <a:pPr marL="342900" indent="-342900" algn="just" fontAlgn="base">
              <a:spcBef>
                <a:spcPct val="0"/>
              </a:spcBef>
              <a:spcAft>
                <a:spcPct val="0"/>
              </a:spcAft>
              <a:buFont typeface="Wingdings" panose="05000000000000000000" pitchFamily="2" charset="2"/>
              <a:buChar char="§"/>
            </a:pPr>
            <a:r>
              <a:rPr lang="en-US" sz="2400" dirty="0">
                <a:solidFill>
                  <a:prstClr val="black"/>
                </a:solidFill>
                <a:latin typeface="Arial" charset="0"/>
              </a:rPr>
              <a:t>According to </a:t>
            </a:r>
            <a:r>
              <a:rPr lang="en-US" sz="2400" dirty="0" err="1">
                <a:solidFill>
                  <a:prstClr val="black"/>
                </a:solidFill>
                <a:latin typeface="Arial" charset="0"/>
              </a:rPr>
              <a:t>Coase</a:t>
            </a:r>
            <a:r>
              <a:rPr lang="en-US" sz="2400" dirty="0">
                <a:solidFill>
                  <a:prstClr val="black"/>
                </a:solidFill>
                <a:latin typeface="Arial" charset="0"/>
              </a:rPr>
              <a:t>, since administering of taxes or subsidies cost something, if these costs are higher than the social benefits from intervention (shown by the areas of the triangles in figures 1 to 4) then </a:t>
            </a:r>
            <a:r>
              <a:rPr lang="en-US" sz="2400" dirty="0" smtClean="0">
                <a:solidFill>
                  <a:prstClr val="black"/>
                </a:solidFill>
                <a:latin typeface="Arial" charset="0"/>
              </a:rPr>
              <a:t>govt</a:t>
            </a:r>
            <a:r>
              <a:rPr lang="en-US" sz="2400" dirty="0">
                <a:solidFill>
                  <a:prstClr val="black"/>
                </a:solidFill>
                <a:latin typeface="Arial" charset="0"/>
              </a:rPr>
              <a:t>. intervention will not increase social </a:t>
            </a:r>
            <a:r>
              <a:rPr lang="en-US" sz="2400" dirty="0" smtClean="0">
                <a:solidFill>
                  <a:prstClr val="black"/>
                </a:solidFill>
                <a:latin typeface="Arial" charset="0"/>
              </a:rPr>
              <a:t>welfare</a:t>
            </a:r>
            <a:endParaRPr lang="en-US" sz="2400" dirty="0">
              <a:solidFill>
                <a:prstClr val="black"/>
              </a:solidFill>
              <a:latin typeface="Arial" charset="0"/>
            </a:endParaRPr>
          </a:p>
          <a:p>
            <a:pPr algn="just" fontAlgn="base">
              <a:spcBef>
                <a:spcPct val="0"/>
              </a:spcBef>
              <a:spcAft>
                <a:spcPct val="0"/>
              </a:spcAft>
            </a:pPr>
            <a:endParaRPr lang="en-US" sz="2400" dirty="0">
              <a:solidFill>
                <a:prstClr val="black"/>
              </a:solidFill>
              <a:latin typeface="Arial" charset="0"/>
            </a:endParaRPr>
          </a:p>
          <a:p>
            <a:pPr marL="342900" indent="-342900" algn="just" fontAlgn="base">
              <a:spcBef>
                <a:spcPct val="0"/>
              </a:spcBef>
              <a:spcAft>
                <a:spcPct val="0"/>
              </a:spcAft>
              <a:buFont typeface="Wingdings" panose="05000000000000000000" pitchFamily="2" charset="2"/>
              <a:buChar char="§"/>
            </a:pPr>
            <a:r>
              <a:rPr lang="en-US" sz="2400" dirty="0">
                <a:solidFill>
                  <a:prstClr val="black"/>
                </a:solidFill>
                <a:latin typeface="Arial" charset="0"/>
              </a:rPr>
              <a:t>Secondly, </a:t>
            </a:r>
            <a:r>
              <a:rPr lang="en-US" sz="2400" dirty="0" err="1">
                <a:solidFill>
                  <a:prstClr val="black"/>
                </a:solidFill>
                <a:latin typeface="Arial" charset="0"/>
              </a:rPr>
              <a:t>Coase</a:t>
            </a:r>
            <a:r>
              <a:rPr lang="en-US" sz="2400" dirty="0">
                <a:solidFill>
                  <a:prstClr val="black"/>
                </a:solidFill>
                <a:latin typeface="Arial" charset="0"/>
              </a:rPr>
              <a:t> argued that the same result that govt. seeks to achieve through taxes or subsidies can also be attained through private </a:t>
            </a:r>
            <a:r>
              <a:rPr lang="en-US" sz="2400" dirty="0" smtClean="0">
                <a:solidFill>
                  <a:prstClr val="black"/>
                </a:solidFill>
                <a:latin typeface="Arial" charset="0"/>
              </a:rPr>
              <a:t>deals </a:t>
            </a:r>
            <a:r>
              <a:rPr lang="en-US" sz="2400" dirty="0">
                <a:solidFill>
                  <a:prstClr val="black"/>
                </a:solidFill>
                <a:latin typeface="Arial" charset="0"/>
              </a:rPr>
              <a:t>(Consider figure 5)</a:t>
            </a:r>
          </a:p>
          <a:p>
            <a:pPr algn="just" fontAlgn="base">
              <a:spcBef>
                <a:spcPct val="0"/>
              </a:spcBef>
              <a:spcAft>
                <a:spcPct val="0"/>
              </a:spcAft>
            </a:pPr>
            <a:endParaRPr lang="en-US" sz="2400" dirty="0">
              <a:solidFill>
                <a:prstClr val="black"/>
              </a:solidFill>
              <a:latin typeface="Arial" charset="0"/>
            </a:endParaRPr>
          </a:p>
        </p:txBody>
      </p:sp>
    </p:spTree>
    <p:extLst>
      <p:ext uri="{BB962C8B-B14F-4D97-AF65-F5344CB8AC3E}">
        <p14:creationId xmlns:p14="http://schemas.microsoft.com/office/powerpoint/2010/main" val="77347736"/>
      </p:ext>
    </p:extLst>
  </p:cSld>
  <p:clrMapOvr>
    <a:masterClrMapping/>
  </p:clrMapOvr>
  <p:transition>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83D03E04-4581-402D-9AE8-AADB25266D02}" type="slidenum">
              <a:rPr lang="en-US">
                <a:latin typeface="Arial" charset="0"/>
              </a:rPr>
              <a:pPr fontAlgn="base">
                <a:spcBef>
                  <a:spcPct val="0"/>
                </a:spcBef>
                <a:spcAft>
                  <a:spcPct val="0"/>
                </a:spcAft>
              </a:pPr>
              <a:t>38</a:t>
            </a:fld>
            <a:endParaRPr lang="en-US">
              <a:latin typeface="Arial"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48132" name="TextBox 6"/>
          <p:cNvSpPr txBox="1">
            <a:spLocks noChangeArrowheads="1"/>
          </p:cNvSpPr>
          <p:nvPr/>
        </p:nvSpPr>
        <p:spPr bwMode="auto">
          <a:xfrm>
            <a:off x="1676400" y="1143001"/>
            <a:ext cx="8763000" cy="83026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Arial" charset="0"/>
              </a:rPr>
              <a:t>Example: The Paper Mill dumping waste in a river and thus hurting the fishing</a:t>
            </a:r>
          </a:p>
        </p:txBody>
      </p:sp>
      <p:cxnSp>
        <p:nvCxnSpPr>
          <p:cNvPr id="10" name="Straight Connector 9"/>
          <p:cNvCxnSpPr/>
          <p:nvPr/>
        </p:nvCxnSpPr>
        <p:spPr>
          <a:xfrm>
            <a:off x="1752600" y="2057400"/>
            <a:ext cx="8458200" cy="1588"/>
          </a:xfrm>
          <a:prstGeom prst="line">
            <a:avLst/>
          </a:prstGeom>
          <a:ln w="31750" cmpd="thickThin"/>
        </p:spPr>
        <p:style>
          <a:lnRef idx="1">
            <a:schemeClr val="accent1"/>
          </a:lnRef>
          <a:fillRef idx="0">
            <a:schemeClr val="accent1"/>
          </a:fillRef>
          <a:effectRef idx="0">
            <a:schemeClr val="accent1"/>
          </a:effectRef>
          <a:fontRef idx="minor">
            <a:schemeClr val="tx1"/>
          </a:fontRef>
        </p:style>
      </p:cxnSp>
      <p:sp>
        <p:nvSpPr>
          <p:cNvPr id="48134" name="TextBox 10"/>
          <p:cNvSpPr txBox="1">
            <a:spLocks noChangeArrowheads="1"/>
          </p:cNvSpPr>
          <p:nvPr/>
        </p:nvSpPr>
        <p:spPr bwMode="auto">
          <a:xfrm>
            <a:off x="2590800" y="2209800"/>
            <a:ext cx="7086600" cy="381000"/>
          </a:xfrm>
          <a:prstGeom prst="rect">
            <a:avLst/>
          </a:prstGeom>
          <a:noFill/>
          <a:ln w="9525">
            <a:noFill/>
            <a:miter lim="800000"/>
            <a:headEnd/>
            <a:tailEnd/>
          </a:ln>
        </p:spPr>
        <p:txBody>
          <a:bodyPr>
            <a:spAutoFit/>
          </a:bodyPr>
          <a:lstStyle/>
          <a:p>
            <a:pPr fontAlgn="base">
              <a:spcBef>
                <a:spcPct val="0"/>
              </a:spcBef>
              <a:spcAft>
                <a:spcPct val="0"/>
              </a:spcAft>
            </a:pPr>
            <a:r>
              <a:rPr lang="en-US" b="1" dirty="0" smtClean="0">
                <a:solidFill>
                  <a:prstClr val="black"/>
                </a:solidFill>
                <a:latin typeface="Arial" charset="0"/>
              </a:rPr>
              <a:t>Figure: </a:t>
            </a:r>
            <a:r>
              <a:rPr lang="en-US" b="1" dirty="0">
                <a:solidFill>
                  <a:prstClr val="black"/>
                </a:solidFill>
                <a:latin typeface="Arial" charset="0"/>
              </a:rPr>
              <a:t>Possibility of private deals under externalities</a:t>
            </a:r>
          </a:p>
        </p:txBody>
      </p:sp>
      <p:cxnSp>
        <p:nvCxnSpPr>
          <p:cNvPr id="13" name="Straight Connector 12"/>
          <p:cNvCxnSpPr/>
          <p:nvPr/>
        </p:nvCxnSpPr>
        <p:spPr>
          <a:xfrm rot="5400000">
            <a:off x="952501" y="4305301"/>
            <a:ext cx="3581400" cy="317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43201" y="6073775"/>
            <a:ext cx="5783263" cy="142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24200" y="3429000"/>
            <a:ext cx="4038600" cy="21336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810000" y="3124200"/>
            <a:ext cx="2590800" cy="2133600"/>
          </a:xfrm>
          <a:prstGeom prst="line">
            <a:avLst/>
          </a:prstGeom>
          <a:ln w="254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052888" y="3886200"/>
            <a:ext cx="2819400" cy="1752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002088" y="5219700"/>
            <a:ext cx="1751012"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459288" y="4914900"/>
            <a:ext cx="2208212"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7" name="Isosceles Triangle 36"/>
          <p:cNvSpPr/>
          <p:nvPr/>
        </p:nvSpPr>
        <p:spPr>
          <a:xfrm rot="1738944">
            <a:off x="5075239" y="3870325"/>
            <a:ext cx="681037" cy="681038"/>
          </a:xfrm>
          <a:prstGeom prst="triangle">
            <a:avLst>
              <a:gd name="adj" fmla="val 39732"/>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38" name="Isosceles Triangle 37"/>
          <p:cNvSpPr/>
          <p:nvPr/>
        </p:nvSpPr>
        <p:spPr>
          <a:xfrm rot="12627124">
            <a:off x="4697414" y="4506913"/>
            <a:ext cx="744537" cy="620712"/>
          </a:xfrm>
          <a:prstGeom prst="triangle">
            <a:avLst>
              <a:gd name="adj" fmla="val 5293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48144" name="TextBox 39"/>
          <p:cNvSpPr txBox="1">
            <a:spLocks noChangeArrowheads="1"/>
          </p:cNvSpPr>
          <p:nvPr/>
        </p:nvSpPr>
        <p:spPr bwMode="auto">
          <a:xfrm>
            <a:off x="1828800" y="2514601"/>
            <a:ext cx="838200" cy="646113"/>
          </a:xfrm>
          <a:prstGeom prst="rect">
            <a:avLst/>
          </a:prstGeom>
          <a:noFill/>
          <a:ln w="9525">
            <a:noFill/>
            <a:miter lim="800000"/>
            <a:headEnd/>
            <a:tailEnd/>
          </a:ln>
        </p:spPr>
        <p:txBody>
          <a:bodyPr>
            <a:spAutoFit/>
          </a:bodyPr>
          <a:lstStyle/>
          <a:p>
            <a:pPr algn="r" fontAlgn="base">
              <a:spcBef>
                <a:spcPct val="0"/>
              </a:spcBef>
              <a:spcAft>
                <a:spcPct val="0"/>
              </a:spcAft>
            </a:pPr>
            <a:r>
              <a:rPr lang="en-US" b="1">
                <a:solidFill>
                  <a:prstClr val="black"/>
                </a:solidFill>
                <a:latin typeface="Arial" charset="0"/>
              </a:rPr>
              <a:t>Price</a:t>
            </a:r>
          </a:p>
          <a:p>
            <a:pPr algn="ctr" fontAlgn="base">
              <a:spcBef>
                <a:spcPct val="0"/>
              </a:spcBef>
              <a:spcAft>
                <a:spcPct val="0"/>
              </a:spcAft>
            </a:pPr>
            <a:r>
              <a:rPr lang="en-US" b="1">
                <a:solidFill>
                  <a:prstClr val="black"/>
                </a:solidFill>
                <a:latin typeface="Arial" charset="0"/>
              </a:rPr>
              <a:t>MC</a:t>
            </a:r>
          </a:p>
        </p:txBody>
      </p:sp>
      <p:sp>
        <p:nvSpPr>
          <p:cNvPr id="48145" name="TextBox 40"/>
          <p:cNvSpPr txBox="1">
            <a:spLocks noChangeArrowheads="1"/>
          </p:cNvSpPr>
          <p:nvPr/>
        </p:nvSpPr>
        <p:spPr bwMode="auto">
          <a:xfrm>
            <a:off x="7848600" y="6248400"/>
            <a:ext cx="16764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Quantity</a:t>
            </a:r>
          </a:p>
        </p:txBody>
      </p:sp>
      <p:sp>
        <p:nvSpPr>
          <p:cNvPr id="48146" name="TextBox 41"/>
          <p:cNvSpPr txBox="1">
            <a:spLocks noChangeArrowheads="1"/>
          </p:cNvSpPr>
          <p:nvPr/>
        </p:nvSpPr>
        <p:spPr bwMode="auto">
          <a:xfrm>
            <a:off x="4724400" y="38862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A</a:t>
            </a:r>
          </a:p>
        </p:txBody>
      </p:sp>
      <p:sp>
        <p:nvSpPr>
          <p:cNvPr id="48147" name="TextBox 42"/>
          <p:cNvSpPr txBox="1">
            <a:spLocks noChangeArrowheads="1"/>
          </p:cNvSpPr>
          <p:nvPr/>
        </p:nvSpPr>
        <p:spPr bwMode="auto">
          <a:xfrm>
            <a:off x="5334000" y="34290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B</a:t>
            </a:r>
          </a:p>
        </p:txBody>
      </p:sp>
      <p:sp>
        <p:nvSpPr>
          <p:cNvPr id="48148" name="TextBox 43"/>
          <p:cNvSpPr txBox="1">
            <a:spLocks noChangeArrowheads="1"/>
          </p:cNvSpPr>
          <p:nvPr/>
        </p:nvSpPr>
        <p:spPr bwMode="auto">
          <a:xfrm>
            <a:off x="5715000" y="44958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dirty="0">
                <a:solidFill>
                  <a:prstClr val="black"/>
                </a:solidFill>
                <a:latin typeface="Arial" charset="0"/>
              </a:rPr>
              <a:t>C</a:t>
            </a:r>
          </a:p>
        </p:txBody>
      </p:sp>
      <p:sp>
        <p:nvSpPr>
          <p:cNvPr id="48149" name="TextBox 44"/>
          <p:cNvSpPr txBox="1">
            <a:spLocks noChangeArrowheads="1"/>
          </p:cNvSpPr>
          <p:nvPr/>
        </p:nvSpPr>
        <p:spPr bwMode="auto">
          <a:xfrm>
            <a:off x="4843463" y="5051425"/>
            <a:ext cx="304800" cy="368300"/>
          </a:xfrm>
          <a:prstGeom prst="rect">
            <a:avLst/>
          </a:prstGeom>
          <a:noFill/>
          <a:ln w="9525">
            <a:noFill/>
            <a:miter lim="800000"/>
            <a:headEnd/>
            <a:tailEnd/>
          </a:ln>
        </p:spPr>
        <p:txBody>
          <a:bodyPr>
            <a:spAutoFit/>
          </a:bodyPr>
          <a:lstStyle/>
          <a:p>
            <a:pPr algn="ctr" fontAlgn="base">
              <a:spcBef>
                <a:spcPct val="0"/>
              </a:spcBef>
              <a:spcAft>
                <a:spcPct val="0"/>
              </a:spcAft>
            </a:pPr>
            <a:r>
              <a:rPr lang="en-US" b="1">
                <a:solidFill>
                  <a:prstClr val="black"/>
                </a:solidFill>
                <a:latin typeface="Arial" charset="0"/>
              </a:rPr>
              <a:t>E</a:t>
            </a:r>
          </a:p>
        </p:txBody>
      </p:sp>
      <p:sp>
        <p:nvSpPr>
          <p:cNvPr id="48150" name="TextBox 45"/>
          <p:cNvSpPr txBox="1">
            <a:spLocks noChangeArrowheads="1"/>
          </p:cNvSpPr>
          <p:nvPr/>
        </p:nvSpPr>
        <p:spPr bwMode="auto">
          <a:xfrm>
            <a:off x="6324600" y="2971800"/>
            <a:ext cx="9906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 MSC</a:t>
            </a:r>
          </a:p>
        </p:txBody>
      </p:sp>
      <p:sp>
        <p:nvSpPr>
          <p:cNvPr id="48151" name="TextBox 46"/>
          <p:cNvSpPr txBox="1">
            <a:spLocks noChangeArrowheads="1"/>
          </p:cNvSpPr>
          <p:nvPr/>
        </p:nvSpPr>
        <p:spPr bwMode="auto">
          <a:xfrm>
            <a:off x="6781800" y="3733800"/>
            <a:ext cx="9906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 MPC</a:t>
            </a:r>
          </a:p>
        </p:txBody>
      </p:sp>
      <p:sp>
        <p:nvSpPr>
          <p:cNvPr id="26" name="TextBox 25"/>
          <p:cNvSpPr txBox="1"/>
          <p:nvPr/>
        </p:nvSpPr>
        <p:spPr>
          <a:xfrm>
            <a:off x="4612958" y="6172200"/>
            <a:ext cx="492443" cy="369332"/>
          </a:xfrm>
          <a:prstGeom prst="rect">
            <a:avLst/>
          </a:prstGeom>
          <a:noFill/>
        </p:spPr>
        <p:txBody>
          <a:bodyPr wrap="none" rtlCol="0">
            <a:spAutoFit/>
          </a:bodyPr>
          <a:lstStyle/>
          <a:p>
            <a:pPr fontAlgn="base">
              <a:spcBef>
                <a:spcPct val="0"/>
              </a:spcBef>
              <a:spcAft>
                <a:spcPct val="0"/>
              </a:spcAft>
            </a:pPr>
            <a:r>
              <a:rPr lang="en-US" dirty="0" err="1">
                <a:solidFill>
                  <a:prstClr val="black"/>
                </a:solidFill>
                <a:latin typeface="Arial" charset="0"/>
              </a:rPr>
              <a:t>Qo</a:t>
            </a:r>
            <a:endParaRPr lang="en-US" dirty="0">
              <a:solidFill>
                <a:prstClr val="black"/>
              </a:solidFill>
              <a:latin typeface="Arial" charset="0"/>
            </a:endParaRPr>
          </a:p>
        </p:txBody>
      </p:sp>
      <p:sp>
        <p:nvSpPr>
          <p:cNvPr id="28" name="TextBox 27"/>
          <p:cNvSpPr txBox="1"/>
          <p:nvPr/>
        </p:nvSpPr>
        <p:spPr>
          <a:xfrm>
            <a:off x="5410201" y="6172200"/>
            <a:ext cx="492443"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Q1</a:t>
            </a:r>
          </a:p>
        </p:txBody>
      </p:sp>
      <p:sp>
        <p:nvSpPr>
          <p:cNvPr id="29" name="TextBox 28"/>
          <p:cNvSpPr txBox="1"/>
          <p:nvPr/>
        </p:nvSpPr>
        <p:spPr>
          <a:xfrm>
            <a:off x="7197970" y="5480540"/>
            <a:ext cx="351378"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D</a:t>
            </a:r>
          </a:p>
        </p:txBody>
      </p:sp>
      <p:sp>
        <p:nvSpPr>
          <p:cNvPr id="31" name="TextBox 30"/>
          <p:cNvSpPr txBox="1"/>
          <p:nvPr/>
        </p:nvSpPr>
        <p:spPr>
          <a:xfrm>
            <a:off x="2836986" y="3276602"/>
            <a:ext cx="351378"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D</a:t>
            </a:r>
          </a:p>
        </p:txBody>
      </p:sp>
    </p:spTree>
    <p:extLst>
      <p:ext uri="{BB962C8B-B14F-4D97-AF65-F5344CB8AC3E}">
        <p14:creationId xmlns:p14="http://schemas.microsoft.com/office/powerpoint/2010/main" val="1861623999"/>
      </p:ext>
    </p:extLst>
  </p:cSld>
  <p:clrMapOvr>
    <a:masterClrMapping/>
  </p:clrMapOvr>
  <p:transition>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828800" y="472210"/>
            <a:ext cx="8153400" cy="510958"/>
          </a:xfrm>
        </p:spPr>
        <p:txBody>
          <a:bodyPr/>
          <a:lstStyle/>
          <a:p>
            <a:pPr eaLnBrk="1" hangingPunct="1"/>
            <a:r>
              <a:rPr lang="en-GB" sz="3600" b="1" dirty="0">
                <a:solidFill>
                  <a:srgbClr val="002060"/>
                </a:solidFill>
                <a:latin typeface="Calibri" pitchFamily="34" charset="0"/>
                <a:cs typeface="Calibri" pitchFamily="34" charset="0"/>
              </a:rPr>
              <a:t>Consumers’ Surplus</a:t>
            </a:r>
          </a:p>
        </p:txBody>
      </p:sp>
      <p:sp>
        <p:nvSpPr>
          <p:cNvPr id="8195" name="Rectangle 3"/>
          <p:cNvSpPr>
            <a:spLocks noGrp="1" noChangeArrowheads="1"/>
          </p:cNvSpPr>
          <p:nvPr>
            <p:ph type="body" idx="1"/>
          </p:nvPr>
        </p:nvSpPr>
        <p:spPr>
          <a:xfrm>
            <a:off x="1905000" y="1533238"/>
            <a:ext cx="8229600" cy="5057775"/>
          </a:xfrm>
        </p:spPr>
        <p:txBody>
          <a:bodyPr/>
          <a:lstStyle/>
          <a:p>
            <a:pPr eaLnBrk="1" hangingPunct="1">
              <a:buFontTx/>
              <a:buNone/>
            </a:pPr>
            <a:r>
              <a:rPr lang="en-GB" dirty="0" smtClean="0"/>
              <a:t> </a:t>
            </a:r>
          </a:p>
        </p:txBody>
      </p:sp>
      <p:sp>
        <p:nvSpPr>
          <p:cNvPr id="8196" name="Line 4"/>
          <p:cNvSpPr>
            <a:spLocks noChangeShapeType="1"/>
          </p:cNvSpPr>
          <p:nvPr/>
        </p:nvSpPr>
        <p:spPr bwMode="auto">
          <a:xfrm flipH="1">
            <a:off x="3503613" y="2057401"/>
            <a:ext cx="14286" cy="3883819"/>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7" name="Line 5"/>
          <p:cNvSpPr>
            <a:spLocks noChangeShapeType="1"/>
          </p:cNvSpPr>
          <p:nvPr/>
        </p:nvSpPr>
        <p:spPr bwMode="auto">
          <a:xfrm>
            <a:off x="3525838" y="5916108"/>
            <a:ext cx="6184900" cy="25111"/>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8" name="Text Box 6"/>
          <p:cNvSpPr txBox="1">
            <a:spLocks noChangeArrowheads="1"/>
          </p:cNvSpPr>
          <p:nvPr/>
        </p:nvSpPr>
        <p:spPr bwMode="auto">
          <a:xfrm>
            <a:off x="8854281" y="6081449"/>
            <a:ext cx="2560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GB" dirty="0">
                <a:solidFill>
                  <a:prstClr val="black"/>
                </a:solidFill>
              </a:rPr>
              <a:t>Quantity </a:t>
            </a:r>
          </a:p>
        </p:txBody>
      </p:sp>
      <p:sp>
        <p:nvSpPr>
          <p:cNvPr id="8199" name="Text Box 7"/>
          <p:cNvSpPr txBox="1">
            <a:spLocks noChangeArrowheads="1"/>
          </p:cNvSpPr>
          <p:nvPr/>
        </p:nvSpPr>
        <p:spPr bwMode="auto">
          <a:xfrm>
            <a:off x="2668588" y="226695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dirty="0">
                <a:solidFill>
                  <a:prstClr val="black"/>
                </a:solidFill>
              </a:rPr>
              <a:t>Price</a:t>
            </a:r>
          </a:p>
        </p:txBody>
      </p:sp>
      <p:sp>
        <p:nvSpPr>
          <p:cNvPr id="8200" name="Line 8"/>
          <p:cNvSpPr>
            <a:spLocks noChangeShapeType="1"/>
          </p:cNvSpPr>
          <p:nvPr/>
        </p:nvSpPr>
        <p:spPr bwMode="auto">
          <a:xfrm>
            <a:off x="3517901" y="2817020"/>
            <a:ext cx="4156075" cy="278366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1" name="Text Box 9"/>
          <p:cNvSpPr txBox="1">
            <a:spLocks noChangeArrowheads="1"/>
          </p:cNvSpPr>
          <p:nvPr/>
        </p:nvSpPr>
        <p:spPr bwMode="auto">
          <a:xfrm>
            <a:off x="7489972" y="5075258"/>
            <a:ext cx="2460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dirty="0">
                <a:solidFill>
                  <a:srgbClr val="0070C0"/>
                </a:solidFill>
              </a:rPr>
              <a:t>Demand Curve</a:t>
            </a:r>
          </a:p>
        </p:txBody>
      </p:sp>
      <p:sp>
        <p:nvSpPr>
          <p:cNvPr id="8203" name="Line 11"/>
          <p:cNvSpPr>
            <a:spLocks noChangeShapeType="1"/>
          </p:cNvSpPr>
          <p:nvPr/>
        </p:nvSpPr>
        <p:spPr bwMode="auto">
          <a:xfrm flipH="1">
            <a:off x="3503613" y="4338090"/>
            <a:ext cx="2287587" cy="5310"/>
          </a:xfrm>
          <a:prstGeom prst="line">
            <a:avLst/>
          </a:prstGeom>
          <a:noFill/>
          <a:ln w="9525">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4" name="Line 12"/>
          <p:cNvSpPr>
            <a:spLocks noChangeShapeType="1"/>
          </p:cNvSpPr>
          <p:nvPr/>
        </p:nvSpPr>
        <p:spPr bwMode="auto">
          <a:xfrm flipH="1">
            <a:off x="5799140" y="4338091"/>
            <a:ext cx="1" cy="1538596"/>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2" name="TextBox 1"/>
          <p:cNvSpPr txBox="1"/>
          <p:nvPr/>
        </p:nvSpPr>
        <p:spPr>
          <a:xfrm>
            <a:off x="5614255" y="5947553"/>
            <a:ext cx="46037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Q</a:t>
            </a:r>
          </a:p>
        </p:txBody>
      </p:sp>
      <p:sp>
        <p:nvSpPr>
          <p:cNvPr id="3" name="TextBox 2"/>
          <p:cNvSpPr txBox="1"/>
          <p:nvPr/>
        </p:nvSpPr>
        <p:spPr>
          <a:xfrm>
            <a:off x="2983824" y="4161162"/>
            <a:ext cx="32670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P</a:t>
            </a:r>
          </a:p>
        </p:txBody>
      </p:sp>
      <p:sp>
        <p:nvSpPr>
          <p:cNvPr id="12" name="Right Triangle 11"/>
          <p:cNvSpPr/>
          <p:nvPr/>
        </p:nvSpPr>
        <p:spPr>
          <a:xfrm>
            <a:off x="3517828" y="2832360"/>
            <a:ext cx="2281382" cy="151635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a:solidFill>
                <a:prstClr val="white"/>
              </a:solidFill>
              <a:latin typeface="Georgia"/>
            </a:endParaRPr>
          </a:p>
        </p:txBody>
      </p:sp>
      <p:sp>
        <p:nvSpPr>
          <p:cNvPr id="13" name="TextBox 12"/>
          <p:cNvSpPr txBox="1"/>
          <p:nvPr/>
        </p:nvSpPr>
        <p:spPr>
          <a:xfrm>
            <a:off x="5782700" y="4041826"/>
            <a:ext cx="42989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M</a:t>
            </a:r>
          </a:p>
        </p:txBody>
      </p:sp>
      <p:sp>
        <p:nvSpPr>
          <p:cNvPr id="14" name="TextBox 13"/>
          <p:cNvSpPr txBox="1"/>
          <p:nvPr/>
        </p:nvSpPr>
        <p:spPr>
          <a:xfrm>
            <a:off x="3501578" y="2442378"/>
            <a:ext cx="350519"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E</a:t>
            </a:r>
          </a:p>
        </p:txBody>
      </p:sp>
      <p:sp>
        <p:nvSpPr>
          <p:cNvPr id="15" name="TextBox 14"/>
          <p:cNvSpPr txBox="1"/>
          <p:nvPr/>
        </p:nvSpPr>
        <p:spPr>
          <a:xfrm>
            <a:off x="3318402" y="5876687"/>
            <a:ext cx="42309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O</a:t>
            </a:r>
          </a:p>
        </p:txBody>
      </p:sp>
      <p:sp>
        <p:nvSpPr>
          <p:cNvPr id="16" name="TextBox 15"/>
          <p:cNvSpPr txBox="1"/>
          <p:nvPr/>
        </p:nvSpPr>
        <p:spPr>
          <a:xfrm>
            <a:off x="4905283" y="2538413"/>
            <a:ext cx="2257518" cy="369332"/>
          </a:xfrm>
          <a:prstGeom prst="rect">
            <a:avLst/>
          </a:prstGeom>
          <a:solidFill>
            <a:schemeClr val="accent1">
              <a:lumMod val="60000"/>
              <a:lumOff val="40000"/>
            </a:schemeClr>
          </a:solidFill>
        </p:spPr>
        <p:txBody>
          <a:bodyPr wrap="square" rtlCol="0">
            <a:spAutoFit/>
          </a:bodyPr>
          <a:lstStyle/>
          <a:p>
            <a:pPr fontAlgn="base">
              <a:spcBef>
                <a:spcPct val="0"/>
              </a:spcBef>
              <a:spcAft>
                <a:spcPct val="0"/>
              </a:spcAft>
            </a:pPr>
            <a:r>
              <a:rPr lang="en-IN" dirty="0">
                <a:solidFill>
                  <a:srgbClr val="DEDEDE">
                    <a:lumMod val="25000"/>
                  </a:srgbClr>
                </a:solidFill>
                <a:latin typeface="Arial" charset="0"/>
              </a:rPr>
              <a:t>Consumers’ surplus</a:t>
            </a:r>
          </a:p>
        </p:txBody>
      </p:sp>
      <p:cxnSp>
        <p:nvCxnSpPr>
          <p:cNvPr id="18" name="Straight Arrow Connector 17"/>
          <p:cNvCxnSpPr/>
          <p:nvPr/>
        </p:nvCxnSpPr>
        <p:spPr>
          <a:xfrm flipH="1">
            <a:off x="4425132" y="2947166"/>
            <a:ext cx="646158" cy="4160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3624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1000"/>
                                        <p:tgtEl>
                                          <p:spTgt spid="8197"/>
                                        </p:tgtEl>
                                      </p:cBhvr>
                                    </p:animEffect>
                                    <p:anim calcmode="lin" valueType="num">
                                      <p:cBhvr>
                                        <p:cTn id="8" dur="1000" fill="hold"/>
                                        <p:tgtEl>
                                          <p:spTgt spid="8197"/>
                                        </p:tgtEl>
                                        <p:attrNameLst>
                                          <p:attrName>ppt_x</p:attrName>
                                        </p:attrNameLst>
                                      </p:cBhvr>
                                      <p:tavLst>
                                        <p:tav tm="0">
                                          <p:val>
                                            <p:strVal val="#ppt_x"/>
                                          </p:val>
                                        </p:tav>
                                        <p:tav tm="100000">
                                          <p:val>
                                            <p:strVal val="#ppt_x"/>
                                          </p:val>
                                        </p:tav>
                                      </p:tavLst>
                                    </p:anim>
                                    <p:anim calcmode="lin" valueType="num">
                                      <p:cBhvr>
                                        <p:cTn id="9"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19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196"/>
                                        </p:tgtEl>
                                        <p:attrNameLst>
                                          <p:attrName>style.visibility</p:attrName>
                                        </p:attrNameLst>
                                      </p:cBhvr>
                                      <p:to>
                                        <p:strVal val="visible"/>
                                      </p:to>
                                    </p:set>
                                    <p:anim calcmode="lin" valueType="num">
                                      <p:cBhvr additive="base">
                                        <p:cTn id="18" dur="500" fill="hold"/>
                                        <p:tgtEl>
                                          <p:spTgt spid="8196"/>
                                        </p:tgtEl>
                                        <p:attrNameLst>
                                          <p:attrName>ppt_x</p:attrName>
                                        </p:attrNameLst>
                                      </p:cBhvr>
                                      <p:tavLst>
                                        <p:tav tm="0">
                                          <p:val>
                                            <p:strVal val="#ppt_x"/>
                                          </p:val>
                                        </p:tav>
                                        <p:tav tm="100000">
                                          <p:val>
                                            <p:strVal val="#ppt_x"/>
                                          </p:val>
                                        </p:tav>
                                      </p:tavLst>
                                    </p:anim>
                                    <p:anim calcmode="lin" valueType="num">
                                      <p:cBhvr additive="base">
                                        <p:cTn id="19"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19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200"/>
                                        </p:tgtEl>
                                        <p:attrNameLst>
                                          <p:attrName>style.visibility</p:attrName>
                                        </p:attrNameLst>
                                      </p:cBhvr>
                                      <p:to>
                                        <p:strVal val="visible"/>
                                      </p:to>
                                    </p:set>
                                    <p:anim calcmode="lin" valueType="num">
                                      <p:cBhvr additive="base">
                                        <p:cTn id="28" dur="500" fill="hold"/>
                                        <p:tgtEl>
                                          <p:spTgt spid="8200"/>
                                        </p:tgtEl>
                                        <p:attrNameLst>
                                          <p:attrName>ppt_x</p:attrName>
                                        </p:attrNameLst>
                                      </p:cBhvr>
                                      <p:tavLst>
                                        <p:tav tm="0">
                                          <p:val>
                                            <p:strVal val="#ppt_x"/>
                                          </p:val>
                                        </p:tav>
                                        <p:tav tm="100000">
                                          <p:val>
                                            <p:strVal val="#ppt_x"/>
                                          </p:val>
                                        </p:tav>
                                      </p:tavLst>
                                    </p:anim>
                                    <p:anim calcmode="lin" valueType="num">
                                      <p:cBhvr additive="base">
                                        <p:cTn id="29"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8201"/>
                                        </p:tgtEl>
                                        <p:attrNameLst>
                                          <p:attrName>style.visibility</p:attrName>
                                        </p:attrNameLst>
                                      </p:cBhvr>
                                      <p:to>
                                        <p:strVal val="visible"/>
                                      </p:to>
                                    </p:set>
                                    <p:anim calcmode="lin" valueType="num">
                                      <p:cBhvr>
                                        <p:cTn id="34" dur="500" fill="hold"/>
                                        <p:tgtEl>
                                          <p:spTgt spid="8201"/>
                                        </p:tgtEl>
                                        <p:attrNameLst>
                                          <p:attrName>ppt_w</p:attrName>
                                        </p:attrNameLst>
                                      </p:cBhvr>
                                      <p:tavLst>
                                        <p:tav tm="0">
                                          <p:val>
                                            <p:fltVal val="0"/>
                                          </p:val>
                                        </p:tav>
                                        <p:tav tm="100000">
                                          <p:val>
                                            <p:strVal val="#ppt_w"/>
                                          </p:val>
                                        </p:tav>
                                      </p:tavLst>
                                    </p:anim>
                                    <p:anim calcmode="lin" valueType="num">
                                      <p:cBhvr>
                                        <p:cTn id="35" dur="500" fill="hold"/>
                                        <p:tgtEl>
                                          <p:spTgt spid="8201"/>
                                        </p:tgtEl>
                                        <p:attrNameLst>
                                          <p:attrName>ppt_h</p:attrName>
                                        </p:attrNameLst>
                                      </p:cBhvr>
                                      <p:tavLst>
                                        <p:tav tm="0">
                                          <p:val>
                                            <p:fltVal val="0"/>
                                          </p:val>
                                        </p:tav>
                                        <p:tav tm="100000">
                                          <p:val>
                                            <p:strVal val="#ppt_h"/>
                                          </p:val>
                                        </p:tav>
                                      </p:tavLst>
                                    </p:anim>
                                    <p:animEffect transition="in" filter="fade">
                                      <p:cBhvr>
                                        <p:cTn id="36" dur="500"/>
                                        <p:tgtEl>
                                          <p:spTgt spid="820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203"/>
                                        </p:tgtEl>
                                        <p:attrNameLst>
                                          <p:attrName>style.visibility</p:attrName>
                                        </p:attrNameLst>
                                      </p:cBhvr>
                                      <p:to>
                                        <p:strVal val="visible"/>
                                      </p:to>
                                    </p:set>
                                    <p:animEffect transition="in" filter="fade">
                                      <p:cBhvr>
                                        <p:cTn id="41" dur="1000"/>
                                        <p:tgtEl>
                                          <p:spTgt spid="8203"/>
                                        </p:tgtEl>
                                      </p:cBhvr>
                                    </p:animEffect>
                                    <p:anim calcmode="lin" valueType="num">
                                      <p:cBhvr>
                                        <p:cTn id="42" dur="1000" fill="hold"/>
                                        <p:tgtEl>
                                          <p:spTgt spid="8203"/>
                                        </p:tgtEl>
                                        <p:attrNameLst>
                                          <p:attrName>ppt_x</p:attrName>
                                        </p:attrNameLst>
                                      </p:cBhvr>
                                      <p:tavLst>
                                        <p:tav tm="0">
                                          <p:val>
                                            <p:strVal val="#ppt_x"/>
                                          </p:val>
                                        </p:tav>
                                        <p:tav tm="100000">
                                          <p:val>
                                            <p:strVal val="#ppt_x"/>
                                          </p:val>
                                        </p:tav>
                                      </p:tavLst>
                                    </p:anim>
                                    <p:anim calcmode="lin" valueType="num">
                                      <p:cBhvr>
                                        <p:cTn id="43" dur="1000" fill="hold"/>
                                        <p:tgtEl>
                                          <p:spTgt spid="820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204"/>
                                        </p:tgtEl>
                                        <p:attrNameLst>
                                          <p:attrName>style.visibility</p:attrName>
                                        </p:attrNameLst>
                                      </p:cBhvr>
                                      <p:to>
                                        <p:strVal val="visible"/>
                                      </p:to>
                                    </p:set>
                                    <p:animEffect transition="in" filter="fade">
                                      <p:cBhvr>
                                        <p:cTn id="48" dur="1000"/>
                                        <p:tgtEl>
                                          <p:spTgt spid="8204"/>
                                        </p:tgtEl>
                                      </p:cBhvr>
                                    </p:animEffect>
                                    <p:anim calcmode="lin" valueType="num">
                                      <p:cBhvr>
                                        <p:cTn id="49" dur="1000" fill="hold"/>
                                        <p:tgtEl>
                                          <p:spTgt spid="8204"/>
                                        </p:tgtEl>
                                        <p:attrNameLst>
                                          <p:attrName>ppt_x</p:attrName>
                                        </p:attrNameLst>
                                      </p:cBhvr>
                                      <p:tavLst>
                                        <p:tav tm="0">
                                          <p:val>
                                            <p:strVal val="#ppt_x"/>
                                          </p:val>
                                        </p:tav>
                                        <p:tav tm="100000">
                                          <p:val>
                                            <p:strVal val="#ppt_x"/>
                                          </p:val>
                                        </p:tav>
                                      </p:tavLst>
                                    </p:anim>
                                    <p:anim calcmode="lin" valueType="num">
                                      <p:cBhvr>
                                        <p:cTn id="50" dur="1000" fill="hold"/>
                                        <p:tgtEl>
                                          <p:spTgt spid="820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nimBg="1"/>
      <p:bldP spid="8197" grpId="0" animBg="1"/>
      <p:bldP spid="8198" grpId="0"/>
      <p:bldP spid="8199" grpId="0"/>
      <p:bldP spid="8200" grpId="0" animBg="1"/>
      <p:bldP spid="8201" grpId="0"/>
      <p:bldP spid="8203" grpId="0" animBg="1"/>
      <p:bldP spid="8204"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744949" y="226183"/>
            <a:ext cx="6160445" cy="1303344"/>
          </a:xfrm>
        </p:spPr>
        <p:txBody>
          <a:bodyPr>
            <a:normAutofit fontScale="90000"/>
          </a:bodyPr>
          <a:lstStyle/>
          <a:p>
            <a:r>
              <a:rPr lang="en-US" dirty="0" smtClean="0"/>
              <a:t>Markets</a:t>
            </a:r>
            <a:br>
              <a:rPr lang="en-US" dirty="0" smtClean="0"/>
            </a:br>
            <a:endParaRPr lang="en-US" dirty="0"/>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651325" y="1036117"/>
            <a:ext cx="11130367" cy="5447492"/>
          </a:xfrm>
        </p:spPr>
        <p:txBody>
          <a:bodyPr>
            <a:noAutofit/>
          </a:bodyPr>
          <a:lstStyle/>
          <a:p>
            <a:pPr marL="457200" indent="-457200" algn="just">
              <a:buFont typeface="Wingdings" panose="05000000000000000000" pitchFamily="2" charset="2"/>
              <a:buChar char="§"/>
            </a:pPr>
            <a:r>
              <a:rPr lang="en-US" sz="3600" dirty="0">
                <a:latin typeface="Calibri" pitchFamily="34" charset="0"/>
              </a:rPr>
              <a:t>Market: Different types</a:t>
            </a:r>
          </a:p>
          <a:p>
            <a:pPr marL="914400" lvl="1" indent="-457200" algn="just">
              <a:buFont typeface="Wingdings" panose="05000000000000000000" pitchFamily="2" charset="2"/>
              <a:buChar char="§"/>
            </a:pPr>
            <a:r>
              <a:rPr lang="en-US" sz="3200" dirty="0">
                <a:solidFill>
                  <a:schemeClr val="bg2">
                    <a:lumMod val="20000"/>
                    <a:lumOff val="80000"/>
                  </a:schemeClr>
                </a:solidFill>
                <a:latin typeface="Calibri" pitchFamily="34" charset="0"/>
              </a:rPr>
              <a:t>Perfect </a:t>
            </a:r>
            <a:r>
              <a:rPr lang="en-US" sz="3200" dirty="0" smtClean="0">
                <a:solidFill>
                  <a:schemeClr val="bg2">
                    <a:lumMod val="20000"/>
                    <a:lumOff val="80000"/>
                  </a:schemeClr>
                </a:solidFill>
                <a:latin typeface="Calibri" pitchFamily="34" charset="0"/>
              </a:rPr>
              <a:t>Competition, Monopolistic </a:t>
            </a:r>
            <a:r>
              <a:rPr lang="en-US" sz="3200" dirty="0">
                <a:solidFill>
                  <a:schemeClr val="bg2">
                    <a:lumMod val="20000"/>
                    <a:lumOff val="80000"/>
                  </a:schemeClr>
                </a:solidFill>
                <a:latin typeface="Calibri" pitchFamily="34" charset="0"/>
              </a:rPr>
              <a:t>Competition, Oligopoly, Duopoly, Monopoly</a:t>
            </a:r>
          </a:p>
          <a:p>
            <a:pPr lvl="1" algn="just"/>
            <a:endParaRPr lang="en-US" sz="2800" dirty="0">
              <a:latin typeface="Calibri" pitchFamily="34" charset="0"/>
            </a:endParaRPr>
          </a:p>
          <a:p>
            <a:pPr marL="457200" indent="-457200" algn="just">
              <a:buFont typeface="Wingdings" panose="05000000000000000000" pitchFamily="2" charset="2"/>
              <a:buChar char="§"/>
            </a:pPr>
            <a:r>
              <a:rPr lang="en-US" sz="3600" dirty="0">
                <a:latin typeface="Calibri" pitchFamily="34" charset="0"/>
              </a:rPr>
              <a:t>Nature and functioning of these different markets vary </a:t>
            </a:r>
            <a:r>
              <a:rPr lang="en-US" sz="3600" dirty="0" smtClean="0">
                <a:latin typeface="Calibri" pitchFamily="34" charset="0"/>
              </a:rPr>
              <a:t>considerably</a:t>
            </a:r>
            <a:endParaRPr lang="en-US" sz="3600" dirty="0">
              <a:latin typeface="Calibri" pitchFamily="34" charset="0"/>
            </a:endParaRPr>
          </a:p>
          <a:p>
            <a:pPr marL="457200" indent="-457200" algn="just">
              <a:buFont typeface="Wingdings" panose="05000000000000000000" pitchFamily="2" charset="2"/>
              <a:buChar char="§"/>
            </a:pPr>
            <a:r>
              <a:rPr lang="en-US" sz="3600" dirty="0">
                <a:latin typeface="Calibri" pitchFamily="34" charset="0"/>
              </a:rPr>
              <a:t>Number of sellers and nature of product determine type of </a:t>
            </a:r>
            <a:r>
              <a:rPr lang="en-US" sz="3600" dirty="0" smtClean="0">
                <a:latin typeface="Calibri" pitchFamily="34" charset="0"/>
              </a:rPr>
              <a:t>market</a:t>
            </a:r>
            <a:endParaRPr lang="en-US" sz="3600" dirty="0">
              <a:latin typeface="Calibri" pitchFamily="34" charset="0"/>
            </a:endParaRPr>
          </a:p>
          <a:p>
            <a:pPr marL="457200" indent="-457200" algn="just">
              <a:buFont typeface="Wingdings" panose="05000000000000000000" pitchFamily="2" charset="2"/>
              <a:buChar char="§"/>
            </a:pPr>
            <a:r>
              <a:rPr lang="en-US" sz="3600" dirty="0">
                <a:latin typeface="Calibri" pitchFamily="34" charset="0"/>
              </a:rPr>
              <a:t>The success of a perfectly functioning market rests on a number of relevant issues</a:t>
            </a:r>
            <a:endParaRPr lang="en-US" sz="3600"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828800" y="472210"/>
            <a:ext cx="8153400" cy="510958"/>
          </a:xfrm>
        </p:spPr>
        <p:txBody>
          <a:bodyPr/>
          <a:lstStyle/>
          <a:p>
            <a:pPr eaLnBrk="1" hangingPunct="1"/>
            <a:r>
              <a:rPr lang="en-GB" sz="3600" b="1" dirty="0">
                <a:solidFill>
                  <a:srgbClr val="FF0000"/>
                </a:solidFill>
                <a:latin typeface="Calibri" pitchFamily="34" charset="0"/>
                <a:cs typeface="Calibri" pitchFamily="34" charset="0"/>
              </a:rPr>
              <a:t>Producers’ Surplus</a:t>
            </a:r>
          </a:p>
        </p:txBody>
      </p:sp>
      <p:sp>
        <p:nvSpPr>
          <p:cNvPr id="8195" name="Rectangle 3"/>
          <p:cNvSpPr>
            <a:spLocks noGrp="1" noChangeArrowheads="1"/>
          </p:cNvSpPr>
          <p:nvPr>
            <p:ph type="body" idx="1"/>
          </p:nvPr>
        </p:nvSpPr>
        <p:spPr>
          <a:xfrm>
            <a:off x="1905000" y="1533238"/>
            <a:ext cx="8229600" cy="5057775"/>
          </a:xfrm>
        </p:spPr>
        <p:txBody>
          <a:bodyPr/>
          <a:lstStyle/>
          <a:p>
            <a:pPr eaLnBrk="1" hangingPunct="1">
              <a:buFontTx/>
              <a:buNone/>
            </a:pPr>
            <a:r>
              <a:rPr lang="en-GB" dirty="0" smtClean="0"/>
              <a:t> </a:t>
            </a:r>
          </a:p>
        </p:txBody>
      </p:sp>
      <p:sp>
        <p:nvSpPr>
          <p:cNvPr id="8196" name="Line 4"/>
          <p:cNvSpPr>
            <a:spLocks noChangeShapeType="1"/>
          </p:cNvSpPr>
          <p:nvPr/>
        </p:nvSpPr>
        <p:spPr bwMode="auto">
          <a:xfrm flipH="1">
            <a:off x="3503613" y="2057401"/>
            <a:ext cx="14286" cy="3883819"/>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7" name="Line 5"/>
          <p:cNvSpPr>
            <a:spLocks noChangeShapeType="1"/>
          </p:cNvSpPr>
          <p:nvPr/>
        </p:nvSpPr>
        <p:spPr bwMode="auto">
          <a:xfrm>
            <a:off x="3483047" y="5925227"/>
            <a:ext cx="6184900" cy="25111"/>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8" name="Text Box 6"/>
          <p:cNvSpPr txBox="1">
            <a:spLocks noChangeArrowheads="1"/>
          </p:cNvSpPr>
          <p:nvPr/>
        </p:nvSpPr>
        <p:spPr bwMode="auto">
          <a:xfrm>
            <a:off x="8854281" y="6081449"/>
            <a:ext cx="2560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GB" dirty="0">
                <a:solidFill>
                  <a:prstClr val="black"/>
                </a:solidFill>
              </a:rPr>
              <a:t>Quantity </a:t>
            </a:r>
          </a:p>
        </p:txBody>
      </p:sp>
      <p:sp>
        <p:nvSpPr>
          <p:cNvPr id="8199" name="Text Box 7"/>
          <p:cNvSpPr txBox="1">
            <a:spLocks noChangeArrowheads="1"/>
          </p:cNvSpPr>
          <p:nvPr/>
        </p:nvSpPr>
        <p:spPr bwMode="auto">
          <a:xfrm>
            <a:off x="2668588" y="226695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dirty="0">
                <a:solidFill>
                  <a:prstClr val="black"/>
                </a:solidFill>
              </a:rPr>
              <a:t>Price</a:t>
            </a:r>
          </a:p>
        </p:txBody>
      </p:sp>
      <p:sp>
        <p:nvSpPr>
          <p:cNvPr id="8201" name="Text Box 9"/>
          <p:cNvSpPr txBox="1">
            <a:spLocks noChangeArrowheads="1"/>
          </p:cNvSpPr>
          <p:nvPr/>
        </p:nvSpPr>
        <p:spPr bwMode="auto">
          <a:xfrm>
            <a:off x="7924801" y="3287981"/>
            <a:ext cx="2460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dirty="0">
                <a:solidFill>
                  <a:srgbClr val="C00000"/>
                </a:solidFill>
              </a:rPr>
              <a:t>Supply Curve</a:t>
            </a:r>
          </a:p>
        </p:txBody>
      </p:sp>
      <p:sp>
        <p:nvSpPr>
          <p:cNvPr id="8203" name="Line 11"/>
          <p:cNvSpPr>
            <a:spLocks noChangeShapeType="1"/>
          </p:cNvSpPr>
          <p:nvPr/>
        </p:nvSpPr>
        <p:spPr bwMode="auto">
          <a:xfrm flipH="1">
            <a:off x="3503613" y="4338090"/>
            <a:ext cx="2287587" cy="5310"/>
          </a:xfrm>
          <a:prstGeom prst="line">
            <a:avLst/>
          </a:prstGeom>
          <a:noFill/>
          <a:ln w="9525">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4" name="Line 12"/>
          <p:cNvSpPr>
            <a:spLocks noChangeShapeType="1"/>
          </p:cNvSpPr>
          <p:nvPr/>
        </p:nvSpPr>
        <p:spPr bwMode="auto">
          <a:xfrm flipH="1">
            <a:off x="5791199" y="4338091"/>
            <a:ext cx="7941" cy="1591226"/>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2" name="TextBox 1"/>
          <p:cNvSpPr txBox="1"/>
          <p:nvPr/>
        </p:nvSpPr>
        <p:spPr>
          <a:xfrm>
            <a:off x="5614255" y="5947553"/>
            <a:ext cx="46037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Q</a:t>
            </a:r>
          </a:p>
        </p:txBody>
      </p:sp>
      <p:sp>
        <p:nvSpPr>
          <p:cNvPr id="3" name="TextBox 2"/>
          <p:cNvSpPr txBox="1"/>
          <p:nvPr/>
        </p:nvSpPr>
        <p:spPr>
          <a:xfrm>
            <a:off x="2983824" y="4161162"/>
            <a:ext cx="32670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P</a:t>
            </a:r>
          </a:p>
        </p:txBody>
      </p:sp>
      <p:sp>
        <p:nvSpPr>
          <p:cNvPr id="13" name="TextBox 12"/>
          <p:cNvSpPr txBox="1"/>
          <p:nvPr/>
        </p:nvSpPr>
        <p:spPr>
          <a:xfrm>
            <a:off x="5644735" y="3867561"/>
            <a:ext cx="42989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M</a:t>
            </a:r>
          </a:p>
        </p:txBody>
      </p:sp>
      <p:sp>
        <p:nvSpPr>
          <p:cNvPr id="15" name="TextBox 14"/>
          <p:cNvSpPr txBox="1"/>
          <p:nvPr/>
        </p:nvSpPr>
        <p:spPr>
          <a:xfrm>
            <a:off x="3318402" y="5876687"/>
            <a:ext cx="42309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O</a:t>
            </a:r>
          </a:p>
        </p:txBody>
      </p:sp>
      <p:sp>
        <p:nvSpPr>
          <p:cNvPr id="16" name="TextBox 15"/>
          <p:cNvSpPr txBox="1"/>
          <p:nvPr/>
        </p:nvSpPr>
        <p:spPr>
          <a:xfrm>
            <a:off x="4905283" y="2538413"/>
            <a:ext cx="2105118" cy="369332"/>
          </a:xfrm>
          <a:prstGeom prst="rect">
            <a:avLst/>
          </a:prstGeom>
          <a:solidFill>
            <a:schemeClr val="accent1">
              <a:lumMod val="60000"/>
              <a:lumOff val="40000"/>
            </a:schemeClr>
          </a:solidFill>
        </p:spPr>
        <p:txBody>
          <a:bodyPr wrap="square" rtlCol="0">
            <a:spAutoFit/>
          </a:bodyPr>
          <a:lstStyle/>
          <a:p>
            <a:pPr fontAlgn="base">
              <a:spcBef>
                <a:spcPct val="0"/>
              </a:spcBef>
              <a:spcAft>
                <a:spcPct val="0"/>
              </a:spcAft>
            </a:pPr>
            <a:r>
              <a:rPr lang="en-IN" dirty="0">
                <a:solidFill>
                  <a:srgbClr val="C00000"/>
                </a:solidFill>
                <a:latin typeface="Arial" charset="0"/>
              </a:rPr>
              <a:t>Producers’ surplus</a:t>
            </a:r>
          </a:p>
        </p:txBody>
      </p:sp>
      <p:cxnSp>
        <p:nvCxnSpPr>
          <p:cNvPr id="18" name="Straight Arrow Connector 17"/>
          <p:cNvCxnSpPr/>
          <p:nvPr/>
        </p:nvCxnSpPr>
        <p:spPr>
          <a:xfrm flipH="1">
            <a:off x="4544744" y="3000657"/>
            <a:ext cx="690655" cy="13083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Line 10"/>
          <p:cNvSpPr>
            <a:spLocks noChangeShapeType="1"/>
          </p:cNvSpPr>
          <p:nvPr/>
        </p:nvSpPr>
        <p:spPr bwMode="auto">
          <a:xfrm flipV="1">
            <a:off x="3483048" y="3370816"/>
            <a:ext cx="4441753" cy="206175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11" name="TextBox 10"/>
          <p:cNvSpPr txBox="1"/>
          <p:nvPr/>
        </p:nvSpPr>
        <p:spPr>
          <a:xfrm>
            <a:off x="3008075" y="5285747"/>
            <a:ext cx="518000"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C</a:t>
            </a:r>
          </a:p>
        </p:txBody>
      </p:sp>
      <p:sp>
        <p:nvSpPr>
          <p:cNvPr id="21" name="Right Triangle 20"/>
          <p:cNvSpPr/>
          <p:nvPr/>
        </p:nvSpPr>
        <p:spPr>
          <a:xfrm rot="5400000">
            <a:off x="4104215" y="3760907"/>
            <a:ext cx="1078206" cy="2265124"/>
          </a:xfrm>
          <a:prstGeom prst="r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a:solidFill>
                <a:prstClr val="white"/>
              </a:solidFill>
              <a:latin typeface="Georgia"/>
            </a:endParaRPr>
          </a:p>
        </p:txBody>
      </p:sp>
    </p:spTree>
    <p:extLst>
      <p:ext uri="{BB962C8B-B14F-4D97-AF65-F5344CB8AC3E}">
        <p14:creationId xmlns:p14="http://schemas.microsoft.com/office/powerpoint/2010/main" val="332721878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199"/>
                                        </p:tgtEl>
                                        <p:attrNameLst>
                                          <p:attrName>style.visibility</p:attrName>
                                        </p:attrNameLst>
                                      </p:cBhvr>
                                      <p:to>
                                        <p:strVal val="visible"/>
                                      </p:to>
                                    </p:set>
                                    <p:anim calcmode="lin" valueType="num">
                                      <p:cBhvr additive="base">
                                        <p:cTn id="11" dur="500" fill="hold"/>
                                        <p:tgtEl>
                                          <p:spTgt spid="8199"/>
                                        </p:tgtEl>
                                        <p:attrNameLst>
                                          <p:attrName>ppt_x</p:attrName>
                                        </p:attrNameLst>
                                      </p:cBhvr>
                                      <p:tavLst>
                                        <p:tav tm="0">
                                          <p:val>
                                            <p:strVal val="#ppt_x"/>
                                          </p:val>
                                        </p:tav>
                                        <p:tav tm="100000">
                                          <p:val>
                                            <p:strVal val="#ppt_x"/>
                                          </p:val>
                                        </p:tav>
                                      </p:tavLst>
                                    </p:anim>
                                    <p:anim calcmode="lin" valueType="num">
                                      <p:cBhvr additive="base">
                                        <p:cTn id="12"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198"/>
                                        </p:tgtEl>
                                        <p:attrNameLst>
                                          <p:attrName>style.visibility</p:attrName>
                                        </p:attrNameLst>
                                      </p:cBhvr>
                                      <p:to>
                                        <p:strVal val="visible"/>
                                      </p:to>
                                    </p:set>
                                    <p:anim calcmode="lin" valueType="num">
                                      <p:cBhvr additive="base">
                                        <p:cTn id="21" dur="500" fill="hold"/>
                                        <p:tgtEl>
                                          <p:spTgt spid="8198"/>
                                        </p:tgtEl>
                                        <p:attrNameLst>
                                          <p:attrName>ppt_x</p:attrName>
                                        </p:attrNameLst>
                                      </p:cBhvr>
                                      <p:tavLst>
                                        <p:tav tm="0">
                                          <p:val>
                                            <p:strVal val="#ppt_x"/>
                                          </p:val>
                                        </p:tav>
                                        <p:tav tm="100000">
                                          <p:val>
                                            <p:strVal val="#ppt_x"/>
                                          </p:val>
                                        </p:tav>
                                      </p:tavLst>
                                    </p:anim>
                                    <p:anim calcmode="lin" valueType="num">
                                      <p:cBhvr additive="base">
                                        <p:cTn id="22"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2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204"/>
                                        </p:tgtEl>
                                        <p:attrNameLst>
                                          <p:attrName>style.visibility</p:attrName>
                                        </p:attrNameLst>
                                      </p:cBhvr>
                                      <p:to>
                                        <p:strVal val="visible"/>
                                      </p:to>
                                    </p:set>
                                    <p:animEffect transition="in" filter="fade">
                                      <p:cBhvr>
                                        <p:cTn id="37" dur="1000"/>
                                        <p:tgtEl>
                                          <p:spTgt spid="8204"/>
                                        </p:tgtEl>
                                      </p:cBhvr>
                                    </p:animEffect>
                                    <p:anim calcmode="lin" valueType="num">
                                      <p:cBhvr>
                                        <p:cTn id="38" dur="1000" fill="hold"/>
                                        <p:tgtEl>
                                          <p:spTgt spid="8204"/>
                                        </p:tgtEl>
                                        <p:attrNameLst>
                                          <p:attrName>ppt_x</p:attrName>
                                        </p:attrNameLst>
                                      </p:cBhvr>
                                      <p:tavLst>
                                        <p:tav tm="0">
                                          <p:val>
                                            <p:strVal val="#ppt_x"/>
                                          </p:val>
                                        </p:tav>
                                        <p:tav tm="100000">
                                          <p:val>
                                            <p:strVal val="#ppt_x"/>
                                          </p:val>
                                        </p:tav>
                                      </p:tavLst>
                                    </p:anim>
                                    <p:anim calcmode="lin" valueType="num">
                                      <p:cBhvr>
                                        <p:cTn id="39" dur="1000" fill="hold"/>
                                        <p:tgtEl>
                                          <p:spTgt spid="820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203"/>
                                        </p:tgtEl>
                                        <p:attrNameLst>
                                          <p:attrName>style.visibility</p:attrName>
                                        </p:attrNameLst>
                                      </p:cBhvr>
                                      <p:to>
                                        <p:strVal val="visible"/>
                                      </p:to>
                                    </p:set>
                                    <p:anim calcmode="lin" valueType="num">
                                      <p:cBhvr additive="base">
                                        <p:cTn id="44" dur="500" fill="hold"/>
                                        <p:tgtEl>
                                          <p:spTgt spid="8203"/>
                                        </p:tgtEl>
                                        <p:attrNameLst>
                                          <p:attrName>ppt_x</p:attrName>
                                        </p:attrNameLst>
                                      </p:cBhvr>
                                      <p:tavLst>
                                        <p:tav tm="0">
                                          <p:val>
                                            <p:strVal val="#ppt_x"/>
                                          </p:val>
                                        </p:tav>
                                        <p:tav tm="100000">
                                          <p:val>
                                            <p:strVal val="#ppt_x"/>
                                          </p:val>
                                        </p:tav>
                                      </p:tavLst>
                                    </p:anim>
                                    <p:anim calcmode="lin" valueType="num">
                                      <p:cBhvr additive="base">
                                        <p:cTn id="45" dur="500" fill="hold"/>
                                        <p:tgtEl>
                                          <p:spTgt spid="820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80">
                                          <p:stCondLst>
                                            <p:cond delay="0"/>
                                          </p:stCondLst>
                                        </p:cTn>
                                        <p:tgtEl>
                                          <p:spTgt spid="18"/>
                                        </p:tgtEl>
                                      </p:cBhvr>
                                    </p:animEffect>
                                    <p:anim calcmode="lin" valueType="num">
                                      <p:cBhvr>
                                        <p:cTn id="5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2" dur="26">
                                          <p:stCondLst>
                                            <p:cond delay="650"/>
                                          </p:stCondLst>
                                        </p:cTn>
                                        <p:tgtEl>
                                          <p:spTgt spid="18"/>
                                        </p:tgtEl>
                                      </p:cBhvr>
                                      <p:to x="100000" y="60000"/>
                                    </p:animScale>
                                    <p:animScale>
                                      <p:cBhvr>
                                        <p:cTn id="63" dur="166" decel="50000">
                                          <p:stCondLst>
                                            <p:cond delay="676"/>
                                          </p:stCondLst>
                                        </p:cTn>
                                        <p:tgtEl>
                                          <p:spTgt spid="18"/>
                                        </p:tgtEl>
                                      </p:cBhvr>
                                      <p:to x="100000" y="100000"/>
                                    </p:animScale>
                                    <p:animScale>
                                      <p:cBhvr>
                                        <p:cTn id="64" dur="26">
                                          <p:stCondLst>
                                            <p:cond delay="1312"/>
                                          </p:stCondLst>
                                        </p:cTn>
                                        <p:tgtEl>
                                          <p:spTgt spid="18"/>
                                        </p:tgtEl>
                                      </p:cBhvr>
                                      <p:to x="100000" y="80000"/>
                                    </p:animScale>
                                    <p:animScale>
                                      <p:cBhvr>
                                        <p:cTn id="65" dur="166" decel="50000">
                                          <p:stCondLst>
                                            <p:cond delay="1338"/>
                                          </p:stCondLst>
                                        </p:cTn>
                                        <p:tgtEl>
                                          <p:spTgt spid="18"/>
                                        </p:tgtEl>
                                      </p:cBhvr>
                                      <p:to x="100000" y="100000"/>
                                    </p:animScale>
                                    <p:animScale>
                                      <p:cBhvr>
                                        <p:cTn id="66" dur="26">
                                          <p:stCondLst>
                                            <p:cond delay="1642"/>
                                          </p:stCondLst>
                                        </p:cTn>
                                        <p:tgtEl>
                                          <p:spTgt spid="18"/>
                                        </p:tgtEl>
                                      </p:cBhvr>
                                      <p:to x="100000" y="90000"/>
                                    </p:animScale>
                                    <p:animScale>
                                      <p:cBhvr>
                                        <p:cTn id="67" dur="166" decel="50000">
                                          <p:stCondLst>
                                            <p:cond delay="1668"/>
                                          </p:stCondLst>
                                        </p:cTn>
                                        <p:tgtEl>
                                          <p:spTgt spid="18"/>
                                        </p:tgtEl>
                                      </p:cBhvr>
                                      <p:to x="100000" y="100000"/>
                                    </p:animScale>
                                    <p:animScale>
                                      <p:cBhvr>
                                        <p:cTn id="68" dur="26">
                                          <p:stCondLst>
                                            <p:cond delay="1808"/>
                                          </p:stCondLst>
                                        </p:cTn>
                                        <p:tgtEl>
                                          <p:spTgt spid="18"/>
                                        </p:tgtEl>
                                      </p:cBhvr>
                                      <p:to x="100000" y="95000"/>
                                    </p:animScale>
                                    <p:animScale>
                                      <p:cBhvr>
                                        <p:cTn id="69" dur="166" decel="50000">
                                          <p:stCondLst>
                                            <p:cond delay="1834"/>
                                          </p:stCondLst>
                                        </p:cTn>
                                        <p:tgtEl>
                                          <p:spTgt spid="18"/>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circle(in)">
                                      <p:cBhvr>
                                        <p:cTn id="7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nimBg="1"/>
      <p:bldP spid="8197" grpId="0" animBg="1"/>
      <p:bldP spid="8198" grpId="0"/>
      <p:bldP spid="8199" grpId="0"/>
      <p:bldP spid="8201" grpId="0"/>
      <p:bldP spid="8203" grpId="0" animBg="1"/>
      <p:bldP spid="8204" grpId="0" animBg="1"/>
      <p:bldP spid="16" grpId="0" animBg="1"/>
      <p:bldP spid="27"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0" y="760198"/>
            <a:ext cx="8153400" cy="510958"/>
          </a:xfrm>
        </p:spPr>
        <p:txBody>
          <a:bodyPr/>
          <a:lstStyle/>
          <a:p>
            <a:pPr eaLnBrk="1" hangingPunct="1"/>
            <a:r>
              <a:rPr lang="en-GB" sz="3600" b="1" dirty="0">
                <a:solidFill>
                  <a:srgbClr val="002060"/>
                </a:solidFill>
                <a:latin typeface="Calibri" pitchFamily="34" charset="0"/>
                <a:cs typeface="Calibri" pitchFamily="34" charset="0"/>
              </a:rPr>
              <a:t>Consumers’ and </a:t>
            </a:r>
            <a:r>
              <a:rPr lang="en-GB" sz="3600" b="1" dirty="0">
                <a:solidFill>
                  <a:srgbClr val="C00000"/>
                </a:solidFill>
                <a:latin typeface="Calibri" pitchFamily="34" charset="0"/>
                <a:cs typeface="Calibri" pitchFamily="34" charset="0"/>
              </a:rPr>
              <a:t>Producers’ </a:t>
            </a:r>
            <a:r>
              <a:rPr lang="en-GB" sz="3600" b="1" dirty="0">
                <a:solidFill>
                  <a:srgbClr val="002060"/>
                </a:solidFill>
                <a:latin typeface="Calibri" pitchFamily="34" charset="0"/>
                <a:cs typeface="Calibri" pitchFamily="34" charset="0"/>
              </a:rPr>
              <a:t>Surplus</a:t>
            </a:r>
          </a:p>
        </p:txBody>
      </p:sp>
      <p:sp>
        <p:nvSpPr>
          <p:cNvPr id="8195" name="Rectangle 3"/>
          <p:cNvSpPr>
            <a:spLocks noGrp="1" noChangeArrowheads="1"/>
          </p:cNvSpPr>
          <p:nvPr>
            <p:ph type="body" idx="1"/>
          </p:nvPr>
        </p:nvSpPr>
        <p:spPr>
          <a:xfrm>
            <a:off x="1905000" y="1533238"/>
            <a:ext cx="8229600" cy="5057775"/>
          </a:xfrm>
        </p:spPr>
        <p:txBody>
          <a:bodyPr/>
          <a:lstStyle/>
          <a:p>
            <a:pPr eaLnBrk="1" hangingPunct="1">
              <a:buFontTx/>
              <a:buNone/>
            </a:pPr>
            <a:r>
              <a:rPr lang="en-GB" dirty="0" smtClean="0"/>
              <a:t> </a:t>
            </a:r>
          </a:p>
        </p:txBody>
      </p:sp>
      <p:sp>
        <p:nvSpPr>
          <p:cNvPr id="8196" name="Line 4"/>
          <p:cNvSpPr>
            <a:spLocks noChangeShapeType="1"/>
          </p:cNvSpPr>
          <p:nvPr/>
        </p:nvSpPr>
        <p:spPr bwMode="auto">
          <a:xfrm flipH="1">
            <a:off x="3503613" y="2057401"/>
            <a:ext cx="14286" cy="3883819"/>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7" name="Line 5"/>
          <p:cNvSpPr>
            <a:spLocks noChangeShapeType="1"/>
          </p:cNvSpPr>
          <p:nvPr/>
        </p:nvSpPr>
        <p:spPr bwMode="auto">
          <a:xfrm>
            <a:off x="3525838" y="5916108"/>
            <a:ext cx="6184900" cy="25111"/>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198" name="Text Box 6"/>
          <p:cNvSpPr txBox="1">
            <a:spLocks noChangeArrowheads="1"/>
          </p:cNvSpPr>
          <p:nvPr/>
        </p:nvSpPr>
        <p:spPr bwMode="auto">
          <a:xfrm>
            <a:off x="8854281" y="6081449"/>
            <a:ext cx="25606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GB" dirty="0">
                <a:solidFill>
                  <a:prstClr val="black"/>
                </a:solidFill>
              </a:rPr>
              <a:t>Quantity </a:t>
            </a:r>
          </a:p>
        </p:txBody>
      </p:sp>
      <p:sp>
        <p:nvSpPr>
          <p:cNvPr id="8199" name="Text Box 7"/>
          <p:cNvSpPr txBox="1">
            <a:spLocks noChangeArrowheads="1"/>
          </p:cNvSpPr>
          <p:nvPr/>
        </p:nvSpPr>
        <p:spPr bwMode="auto">
          <a:xfrm>
            <a:off x="2668588" y="226695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a:solidFill>
                  <a:prstClr val="black"/>
                </a:solidFill>
              </a:rPr>
              <a:t>Price</a:t>
            </a:r>
          </a:p>
        </p:txBody>
      </p:sp>
      <p:sp>
        <p:nvSpPr>
          <p:cNvPr id="8200" name="Line 8"/>
          <p:cNvSpPr>
            <a:spLocks noChangeShapeType="1"/>
          </p:cNvSpPr>
          <p:nvPr/>
        </p:nvSpPr>
        <p:spPr bwMode="auto">
          <a:xfrm>
            <a:off x="3517900" y="2811710"/>
            <a:ext cx="4156075" cy="278366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3" name="Line 11"/>
          <p:cNvSpPr>
            <a:spLocks noChangeShapeType="1"/>
          </p:cNvSpPr>
          <p:nvPr/>
        </p:nvSpPr>
        <p:spPr bwMode="auto">
          <a:xfrm flipH="1">
            <a:off x="3503613" y="4338090"/>
            <a:ext cx="2287587" cy="5310"/>
          </a:xfrm>
          <a:prstGeom prst="line">
            <a:avLst/>
          </a:prstGeom>
          <a:noFill/>
          <a:ln w="9525">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4" name="Line 12"/>
          <p:cNvSpPr>
            <a:spLocks noChangeShapeType="1"/>
          </p:cNvSpPr>
          <p:nvPr/>
        </p:nvSpPr>
        <p:spPr bwMode="auto">
          <a:xfrm flipH="1">
            <a:off x="5799140" y="4338091"/>
            <a:ext cx="1" cy="1538596"/>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2" name="TextBox 1"/>
          <p:cNvSpPr txBox="1"/>
          <p:nvPr/>
        </p:nvSpPr>
        <p:spPr>
          <a:xfrm>
            <a:off x="5614255" y="5947553"/>
            <a:ext cx="46037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Q</a:t>
            </a:r>
          </a:p>
        </p:txBody>
      </p:sp>
      <p:sp>
        <p:nvSpPr>
          <p:cNvPr id="3" name="TextBox 2"/>
          <p:cNvSpPr txBox="1"/>
          <p:nvPr/>
        </p:nvSpPr>
        <p:spPr>
          <a:xfrm>
            <a:off x="3101254" y="4166950"/>
            <a:ext cx="32670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P</a:t>
            </a:r>
          </a:p>
        </p:txBody>
      </p:sp>
      <p:sp>
        <p:nvSpPr>
          <p:cNvPr id="12" name="Right Triangle 11"/>
          <p:cNvSpPr/>
          <p:nvPr/>
        </p:nvSpPr>
        <p:spPr>
          <a:xfrm>
            <a:off x="3525840" y="2843214"/>
            <a:ext cx="2265361" cy="149487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a:solidFill>
                <a:prstClr val="white"/>
              </a:solidFill>
              <a:latin typeface="Georgia"/>
            </a:endParaRPr>
          </a:p>
        </p:txBody>
      </p:sp>
      <p:sp>
        <p:nvSpPr>
          <p:cNvPr id="13" name="TextBox 12"/>
          <p:cNvSpPr txBox="1"/>
          <p:nvPr/>
        </p:nvSpPr>
        <p:spPr>
          <a:xfrm>
            <a:off x="5704431" y="3912921"/>
            <a:ext cx="429894"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M</a:t>
            </a:r>
          </a:p>
        </p:txBody>
      </p:sp>
      <p:sp>
        <p:nvSpPr>
          <p:cNvPr id="14" name="TextBox 13"/>
          <p:cNvSpPr txBox="1"/>
          <p:nvPr/>
        </p:nvSpPr>
        <p:spPr>
          <a:xfrm>
            <a:off x="3501578" y="2442378"/>
            <a:ext cx="350519"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E</a:t>
            </a:r>
          </a:p>
        </p:txBody>
      </p:sp>
      <p:sp>
        <p:nvSpPr>
          <p:cNvPr id="15" name="TextBox 14"/>
          <p:cNvSpPr txBox="1"/>
          <p:nvPr/>
        </p:nvSpPr>
        <p:spPr>
          <a:xfrm>
            <a:off x="3318402" y="5876687"/>
            <a:ext cx="42309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O</a:t>
            </a:r>
          </a:p>
        </p:txBody>
      </p:sp>
      <p:sp>
        <p:nvSpPr>
          <p:cNvPr id="16" name="TextBox 15"/>
          <p:cNvSpPr txBox="1"/>
          <p:nvPr/>
        </p:nvSpPr>
        <p:spPr>
          <a:xfrm>
            <a:off x="4905283" y="2538413"/>
            <a:ext cx="2257518" cy="369332"/>
          </a:xfrm>
          <a:prstGeom prst="rect">
            <a:avLst/>
          </a:prstGeom>
          <a:solidFill>
            <a:schemeClr val="accent1">
              <a:lumMod val="60000"/>
              <a:lumOff val="40000"/>
            </a:schemeClr>
          </a:solidFill>
        </p:spPr>
        <p:txBody>
          <a:bodyPr wrap="square" rtlCol="0">
            <a:spAutoFit/>
          </a:bodyPr>
          <a:lstStyle/>
          <a:p>
            <a:pPr fontAlgn="base">
              <a:spcBef>
                <a:spcPct val="0"/>
              </a:spcBef>
              <a:spcAft>
                <a:spcPct val="0"/>
              </a:spcAft>
            </a:pPr>
            <a:r>
              <a:rPr lang="en-IN" dirty="0">
                <a:solidFill>
                  <a:srgbClr val="DEDEDE">
                    <a:lumMod val="25000"/>
                  </a:srgbClr>
                </a:solidFill>
                <a:latin typeface="Arial" charset="0"/>
              </a:rPr>
              <a:t>Consumers’ surplus</a:t>
            </a:r>
          </a:p>
        </p:txBody>
      </p:sp>
      <p:cxnSp>
        <p:nvCxnSpPr>
          <p:cNvPr id="18" name="Straight Arrow Connector 17"/>
          <p:cNvCxnSpPr/>
          <p:nvPr/>
        </p:nvCxnSpPr>
        <p:spPr>
          <a:xfrm flipH="1">
            <a:off x="4425132" y="2947166"/>
            <a:ext cx="646158" cy="4160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Line 10"/>
          <p:cNvSpPr>
            <a:spLocks noChangeShapeType="1"/>
          </p:cNvSpPr>
          <p:nvPr/>
        </p:nvSpPr>
        <p:spPr bwMode="auto">
          <a:xfrm flipV="1">
            <a:off x="3462657" y="3443204"/>
            <a:ext cx="4140263" cy="198308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IN">
              <a:solidFill>
                <a:prstClr val="black"/>
              </a:solidFill>
              <a:latin typeface="Arial" charset="0"/>
            </a:endParaRPr>
          </a:p>
        </p:txBody>
      </p:sp>
      <p:sp>
        <p:nvSpPr>
          <p:cNvPr id="8201" name="Text Box 9"/>
          <p:cNvSpPr txBox="1">
            <a:spLocks noChangeArrowheads="1"/>
          </p:cNvSpPr>
          <p:nvPr/>
        </p:nvSpPr>
        <p:spPr bwMode="auto">
          <a:xfrm>
            <a:off x="7489972" y="5075258"/>
            <a:ext cx="2460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GB" dirty="0">
                <a:solidFill>
                  <a:srgbClr val="0070C0"/>
                </a:solidFill>
              </a:rPr>
              <a:t>Demand Curve</a:t>
            </a:r>
          </a:p>
        </p:txBody>
      </p:sp>
      <p:sp>
        <p:nvSpPr>
          <p:cNvPr id="4" name="Rectangle 3"/>
          <p:cNvSpPr/>
          <p:nvPr/>
        </p:nvSpPr>
        <p:spPr>
          <a:xfrm>
            <a:off x="7641840" y="3461508"/>
            <a:ext cx="1569660" cy="369332"/>
          </a:xfrm>
          <a:prstGeom prst="rect">
            <a:avLst/>
          </a:prstGeom>
        </p:spPr>
        <p:txBody>
          <a:bodyPr wrap="none">
            <a:spAutoFit/>
          </a:bodyPr>
          <a:lstStyle/>
          <a:p>
            <a:pPr fontAlgn="base">
              <a:spcBef>
                <a:spcPct val="50000"/>
              </a:spcBef>
              <a:spcAft>
                <a:spcPct val="0"/>
              </a:spcAft>
            </a:pPr>
            <a:r>
              <a:rPr lang="en-GB" dirty="0">
                <a:solidFill>
                  <a:srgbClr val="C00000"/>
                </a:solidFill>
                <a:latin typeface="Arial" charset="0"/>
              </a:rPr>
              <a:t>Supply Curve</a:t>
            </a:r>
          </a:p>
        </p:txBody>
      </p:sp>
      <p:sp>
        <p:nvSpPr>
          <p:cNvPr id="5" name="TextBox 4"/>
          <p:cNvSpPr txBox="1"/>
          <p:nvPr/>
        </p:nvSpPr>
        <p:spPr>
          <a:xfrm>
            <a:off x="3101254" y="5329308"/>
            <a:ext cx="304800"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C</a:t>
            </a:r>
          </a:p>
        </p:txBody>
      </p:sp>
      <p:sp>
        <p:nvSpPr>
          <p:cNvPr id="23" name="TextBox 22"/>
          <p:cNvSpPr txBox="1"/>
          <p:nvPr/>
        </p:nvSpPr>
        <p:spPr>
          <a:xfrm>
            <a:off x="4647405" y="5291306"/>
            <a:ext cx="2105118" cy="369332"/>
          </a:xfrm>
          <a:prstGeom prst="rect">
            <a:avLst/>
          </a:prstGeom>
          <a:solidFill>
            <a:schemeClr val="accent1">
              <a:lumMod val="60000"/>
              <a:lumOff val="40000"/>
            </a:schemeClr>
          </a:solidFill>
        </p:spPr>
        <p:txBody>
          <a:bodyPr wrap="square" rtlCol="0">
            <a:spAutoFit/>
          </a:bodyPr>
          <a:lstStyle/>
          <a:p>
            <a:pPr fontAlgn="base">
              <a:spcBef>
                <a:spcPct val="0"/>
              </a:spcBef>
              <a:spcAft>
                <a:spcPct val="0"/>
              </a:spcAft>
            </a:pPr>
            <a:r>
              <a:rPr lang="en-IN" dirty="0">
                <a:solidFill>
                  <a:srgbClr val="C00000"/>
                </a:solidFill>
                <a:latin typeface="Arial" charset="0"/>
              </a:rPr>
              <a:t>Producers’ surplus</a:t>
            </a:r>
          </a:p>
        </p:txBody>
      </p:sp>
      <p:cxnSp>
        <p:nvCxnSpPr>
          <p:cNvPr id="7" name="Straight Arrow Connector 6"/>
          <p:cNvCxnSpPr/>
          <p:nvPr/>
        </p:nvCxnSpPr>
        <p:spPr>
          <a:xfrm flipH="1" flipV="1">
            <a:off x="4905284" y="4779443"/>
            <a:ext cx="166006" cy="48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Triangle 10"/>
          <p:cNvSpPr/>
          <p:nvPr/>
        </p:nvSpPr>
        <p:spPr>
          <a:xfrm rot="5400000">
            <a:off x="4085658" y="3756319"/>
            <a:ext cx="1128134" cy="2248412"/>
          </a:xfrm>
          <a:prstGeom prst="r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a:spcBef>
                <a:spcPct val="0"/>
              </a:spcBef>
              <a:spcAft>
                <a:spcPct val="0"/>
              </a:spcAft>
            </a:pPr>
            <a:endParaRPr lang="en-IN" dirty="0">
              <a:solidFill>
                <a:prstClr val="white"/>
              </a:solidFill>
              <a:latin typeface="Georgia"/>
            </a:endParaRPr>
          </a:p>
        </p:txBody>
      </p:sp>
    </p:spTree>
    <p:extLst>
      <p:ext uri="{BB962C8B-B14F-4D97-AF65-F5344CB8AC3E}">
        <p14:creationId xmlns:p14="http://schemas.microsoft.com/office/powerpoint/2010/main" val="425536066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box(in)">
                                      <p:cBhvr>
                                        <p:cTn id="7" dur="5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8197"/>
                                        </p:tgtEl>
                                        <p:attrNameLst>
                                          <p:attrName>style.visibility</p:attrName>
                                        </p:attrNameLst>
                                      </p:cBhvr>
                                      <p:to>
                                        <p:strVal val="visible"/>
                                      </p:to>
                                    </p:set>
                                    <p:anim calcmode="lin" valueType="num">
                                      <p:cBhvr additive="base">
                                        <p:cTn id="21" dur="500" fill="hold"/>
                                        <p:tgtEl>
                                          <p:spTgt spid="8197"/>
                                        </p:tgtEl>
                                        <p:attrNameLst>
                                          <p:attrName>ppt_x</p:attrName>
                                        </p:attrNameLst>
                                      </p:cBhvr>
                                      <p:tavLst>
                                        <p:tav tm="0">
                                          <p:val>
                                            <p:strVal val="#ppt_x"/>
                                          </p:val>
                                        </p:tav>
                                        <p:tav tm="100000">
                                          <p:val>
                                            <p:strVal val="#ppt_x"/>
                                          </p:val>
                                        </p:tav>
                                      </p:tavLst>
                                    </p:anim>
                                    <p:anim calcmode="lin" valueType="num">
                                      <p:cBhvr additive="base">
                                        <p:cTn id="22"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1" nodeType="clickEffect">
                                  <p:stCondLst>
                                    <p:cond delay="0"/>
                                  </p:stCondLst>
                                  <p:childTnLst>
                                    <p:set>
                                      <p:cBhvr>
                                        <p:cTn id="26" dur="1" fill="hold">
                                          <p:stCondLst>
                                            <p:cond delay="0"/>
                                          </p:stCondLst>
                                        </p:cTn>
                                        <p:tgtEl>
                                          <p:spTgt spid="8200"/>
                                        </p:tgtEl>
                                        <p:attrNameLst>
                                          <p:attrName>style.visibility</p:attrName>
                                        </p:attrNameLst>
                                      </p:cBhvr>
                                      <p:to>
                                        <p:strVal val="visible"/>
                                      </p:to>
                                    </p:set>
                                    <p:animEffect transition="in" filter="wheel(1)">
                                      <p:cBhvr>
                                        <p:cTn id="27" dur="2000"/>
                                        <p:tgtEl>
                                          <p:spTgt spid="820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1"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nimBg="1"/>
      <p:bldP spid="8197" grpId="1" animBg="1"/>
      <p:bldP spid="8200" grpId="0" animBg="1"/>
      <p:bldP spid="8200" grpId="1" animBg="1"/>
      <p:bldP spid="12" grpId="0" animBg="1"/>
      <p:bldP spid="20" grpId="0" animBg="1"/>
      <p:bldP spid="20" grpId="1"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83D03E04-4581-402D-9AE8-AADB25266D02}" type="slidenum">
              <a:rPr lang="en-US">
                <a:latin typeface="Arial" charset="0"/>
              </a:rPr>
              <a:pPr fontAlgn="base">
                <a:spcBef>
                  <a:spcPct val="0"/>
                </a:spcBef>
                <a:spcAft>
                  <a:spcPct val="0"/>
                </a:spcAft>
              </a:pPr>
              <a:t>42</a:t>
            </a:fld>
            <a:endParaRPr lang="en-US">
              <a:latin typeface="Arial" charset="0"/>
            </a:endParaRPr>
          </a:p>
        </p:txBody>
      </p:sp>
      <p:sp>
        <p:nvSpPr>
          <p:cNvPr id="5" name="Title 1"/>
          <p:cNvSpPr txBox="1">
            <a:spLocks/>
          </p:cNvSpPr>
          <p:nvPr/>
        </p:nvSpPr>
        <p:spPr bwMode="auto">
          <a:xfrm>
            <a:off x="1554996" y="48948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48132" name="TextBox 6"/>
          <p:cNvSpPr txBox="1">
            <a:spLocks noChangeArrowheads="1"/>
          </p:cNvSpPr>
          <p:nvPr/>
        </p:nvSpPr>
        <p:spPr bwMode="auto">
          <a:xfrm>
            <a:off x="1676400" y="1143001"/>
            <a:ext cx="8763000" cy="830263"/>
          </a:xfrm>
          <a:prstGeom prst="rect">
            <a:avLst/>
          </a:prstGeom>
          <a:noFill/>
          <a:ln w="9525">
            <a:noFill/>
            <a:miter lim="800000"/>
            <a:headEnd/>
            <a:tailEnd/>
          </a:ln>
        </p:spPr>
        <p:txBody>
          <a:bodyPr>
            <a:spAutoFit/>
          </a:bodyPr>
          <a:lstStyle/>
          <a:p>
            <a:pPr algn="just" fontAlgn="base">
              <a:spcBef>
                <a:spcPct val="0"/>
              </a:spcBef>
              <a:spcAft>
                <a:spcPct val="0"/>
              </a:spcAft>
            </a:pPr>
            <a:r>
              <a:rPr lang="en-US" sz="2400">
                <a:solidFill>
                  <a:prstClr val="black"/>
                </a:solidFill>
                <a:latin typeface="Arial" charset="0"/>
              </a:rPr>
              <a:t>Example: The Paper Mill dumping waste in a river and thus hurting the fishing</a:t>
            </a:r>
          </a:p>
        </p:txBody>
      </p:sp>
      <p:cxnSp>
        <p:nvCxnSpPr>
          <p:cNvPr id="10" name="Straight Connector 9"/>
          <p:cNvCxnSpPr/>
          <p:nvPr/>
        </p:nvCxnSpPr>
        <p:spPr>
          <a:xfrm>
            <a:off x="1752600" y="2057400"/>
            <a:ext cx="8458200" cy="1588"/>
          </a:xfrm>
          <a:prstGeom prst="line">
            <a:avLst/>
          </a:prstGeom>
          <a:ln w="31750" cmpd="thickThin"/>
        </p:spPr>
        <p:style>
          <a:lnRef idx="1">
            <a:schemeClr val="accent1"/>
          </a:lnRef>
          <a:fillRef idx="0">
            <a:schemeClr val="accent1"/>
          </a:fillRef>
          <a:effectRef idx="0">
            <a:schemeClr val="accent1"/>
          </a:effectRef>
          <a:fontRef idx="minor">
            <a:schemeClr val="tx1"/>
          </a:fontRef>
        </p:style>
      </p:cxnSp>
      <p:sp>
        <p:nvSpPr>
          <p:cNvPr id="48134" name="TextBox 10"/>
          <p:cNvSpPr txBox="1">
            <a:spLocks noChangeArrowheads="1"/>
          </p:cNvSpPr>
          <p:nvPr/>
        </p:nvSpPr>
        <p:spPr bwMode="auto">
          <a:xfrm>
            <a:off x="2590800" y="2209800"/>
            <a:ext cx="7086600" cy="381000"/>
          </a:xfrm>
          <a:prstGeom prst="rect">
            <a:avLst/>
          </a:prstGeom>
          <a:noFill/>
          <a:ln w="9525">
            <a:noFill/>
            <a:miter lim="800000"/>
            <a:headEnd/>
            <a:tailEnd/>
          </a:ln>
        </p:spPr>
        <p:txBody>
          <a:bodyPr>
            <a:spAutoFit/>
          </a:bodyPr>
          <a:lstStyle/>
          <a:p>
            <a:pPr fontAlgn="base">
              <a:spcBef>
                <a:spcPct val="0"/>
              </a:spcBef>
              <a:spcAft>
                <a:spcPct val="0"/>
              </a:spcAft>
            </a:pPr>
            <a:r>
              <a:rPr lang="en-US" b="1" dirty="0" smtClean="0">
                <a:solidFill>
                  <a:prstClr val="black"/>
                </a:solidFill>
                <a:latin typeface="Arial" charset="0"/>
              </a:rPr>
              <a:t>Figure: </a:t>
            </a:r>
            <a:r>
              <a:rPr lang="en-US" b="1" dirty="0">
                <a:solidFill>
                  <a:prstClr val="black"/>
                </a:solidFill>
                <a:latin typeface="Arial" charset="0"/>
              </a:rPr>
              <a:t>Possibility of private deals under externalities</a:t>
            </a:r>
          </a:p>
        </p:txBody>
      </p:sp>
      <p:cxnSp>
        <p:nvCxnSpPr>
          <p:cNvPr id="13" name="Straight Connector 12"/>
          <p:cNvCxnSpPr/>
          <p:nvPr/>
        </p:nvCxnSpPr>
        <p:spPr>
          <a:xfrm rot="5400000">
            <a:off x="952501" y="4305301"/>
            <a:ext cx="3581400" cy="317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43201" y="6073775"/>
            <a:ext cx="5783263" cy="142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24200" y="3429000"/>
            <a:ext cx="4038600" cy="21336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810000" y="3124200"/>
            <a:ext cx="2590800" cy="2133600"/>
          </a:xfrm>
          <a:prstGeom prst="line">
            <a:avLst/>
          </a:prstGeom>
          <a:ln w="254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052888" y="3886200"/>
            <a:ext cx="2819400" cy="1752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002088" y="5219700"/>
            <a:ext cx="1751012"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459288" y="4914900"/>
            <a:ext cx="2208212"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7" name="Isosceles Triangle 36"/>
          <p:cNvSpPr/>
          <p:nvPr/>
        </p:nvSpPr>
        <p:spPr>
          <a:xfrm rot="1738944">
            <a:off x="5075239" y="3870325"/>
            <a:ext cx="681037" cy="681038"/>
          </a:xfrm>
          <a:prstGeom prst="triangle">
            <a:avLst>
              <a:gd name="adj" fmla="val 39732"/>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38" name="Isosceles Triangle 37"/>
          <p:cNvSpPr/>
          <p:nvPr/>
        </p:nvSpPr>
        <p:spPr>
          <a:xfrm rot="12627124">
            <a:off x="4697414" y="4506913"/>
            <a:ext cx="744537" cy="620712"/>
          </a:xfrm>
          <a:prstGeom prst="triangle">
            <a:avLst>
              <a:gd name="adj" fmla="val 5293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Georgia"/>
            </a:endParaRPr>
          </a:p>
        </p:txBody>
      </p:sp>
      <p:sp>
        <p:nvSpPr>
          <p:cNvPr id="48144" name="TextBox 39"/>
          <p:cNvSpPr txBox="1">
            <a:spLocks noChangeArrowheads="1"/>
          </p:cNvSpPr>
          <p:nvPr/>
        </p:nvSpPr>
        <p:spPr bwMode="auto">
          <a:xfrm>
            <a:off x="1828800" y="2514601"/>
            <a:ext cx="838200" cy="646113"/>
          </a:xfrm>
          <a:prstGeom prst="rect">
            <a:avLst/>
          </a:prstGeom>
          <a:noFill/>
          <a:ln w="9525">
            <a:noFill/>
            <a:miter lim="800000"/>
            <a:headEnd/>
            <a:tailEnd/>
          </a:ln>
        </p:spPr>
        <p:txBody>
          <a:bodyPr>
            <a:spAutoFit/>
          </a:bodyPr>
          <a:lstStyle/>
          <a:p>
            <a:pPr algn="r" fontAlgn="base">
              <a:spcBef>
                <a:spcPct val="0"/>
              </a:spcBef>
              <a:spcAft>
                <a:spcPct val="0"/>
              </a:spcAft>
            </a:pPr>
            <a:r>
              <a:rPr lang="en-US" b="1">
                <a:solidFill>
                  <a:prstClr val="black"/>
                </a:solidFill>
                <a:latin typeface="Arial" charset="0"/>
              </a:rPr>
              <a:t>Price</a:t>
            </a:r>
          </a:p>
          <a:p>
            <a:pPr algn="ctr" fontAlgn="base">
              <a:spcBef>
                <a:spcPct val="0"/>
              </a:spcBef>
              <a:spcAft>
                <a:spcPct val="0"/>
              </a:spcAft>
            </a:pPr>
            <a:r>
              <a:rPr lang="en-US" b="1">
                <a:solidFill>
                  <a:prstClr val="black"/>
                </a:solidFill>
                <a:latin typeface="Arial" charset="0"/>
              </a:rPr>
              <a:t>MC</a:t>
            </a:r>
          </a:p>
        </p:txBody>
      </p:sp>
      <p:sp>
        <p:nvSpPr>
          <p:cNvPr id="48145" name="TextBox 40"/>
          <p:cNvSpPr txBox="1">
            <a:spLocks noChangeArrowheads="1"/>
          </p:cNvSpPr>
          <p:nvPr/>
        </p:nvSpPr>
        <p:spPr bwMode="auto">
          <a:xfrm>
            <a:off x="7848600" y="6248400"/>
            <a:ext cx="16764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Quantity</a:t>
            </a:r>
          </a:p>
        </p:txBody>
      </p:sp>
      <p:sp>
        <p:nvSpPr>
          <p:cNvPr id="48146" name="TextBox 41"/>
          <p:cNvSpPr txBox="1">
            <a:spLocks noChangeArrowheads="1"/>
          </p:cNvSpPr>
          <p:nvPr/>
        </p:nvSpPr>
        <p:spPr bwMode="auto">
          <a:xfrm>
            <a:off x="4724400" y="38862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A</a:t>
            </a:r>
          </a:p>
        </p:txBody>
      </p:sp>
      <p:sp>
        <p:nvSpPr>
          <p:cNvPr id="48147" name="TextBox 42"/>
          <p:cNvSpPr txBox="1">
            <a:spLocks noChangeArrowheads="1"/>
          </p:cNvSpPr>
          <p:nvPr/>
        </p:nvSpPr>
        <p:spPr bwMode="auto">
          <a:xfrm>
            <a:off x="5334000" y="34290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B</a:t>
            </a:r>
          </a:p>
        </p:txBody>
      </p:sp>
      <p:sp>
        <p:nvSpPr>
          <p:cNvPr id="48148" name="TextBox 43"/>
          <p:cNvSpPr txBox="1">
            <a:spLocks noChangeArrowheads="1"/>
          </p:cNvSpPr>
          <p:nvPr/>
        </p:nvSpPr>
        <p:spPr bwMode="auto">
          <a:xfrm>
            <a:off x="5715000" y="4495800"/>
            <a:ext cx="304800" cy="369888"/>
          </a:xfrm>
          <a:prstGeom prst="rect">
            <a:avLst/>
          </a:prstGeom>
          <a:noFill/>
          <a:ln w="9525">
            <a:noFill/>
            <a:miter lim="800000"/>
            <a:headEnd/>
            <a:tailEnd/>
          </a:ln>
        </p:spPr>
        <p:txBody>
          <a:bodyPr>
            <a:spAutoFit/>
          </a:bodyPr>
          <a:lstStyle/>
          <a:p>
            <a:pPr fontAlgn="base">
              <a:spcBef>
                <a:spcPct val="0"/>
              </a:spcBef>
              <a:spcAft>
                <a:spcPct val="0"/>
              </a:spcAft>
            </a:pPr>
            <a:r>
              <a:rPr lang="en-US" b="1" dirty="0">
                <a:solidFill>
                  <a:prstClr val="black"/>
                </a:solidFill>
                <a:latin typeface="Arial" charset="0"/>
              </a:rPr>
              <a:t>C</a:t>
            </a:r>
          </a:p>
        </p:txBody>
      </p:sp>
      <p:sp>
        <p:nvSpPr>
          <p:cNvPr id="48149" name="TextBox 44"/>
          <p:cNvSpPr txBox="1">
            <a:spLocks noChangeArrowheads="1"/>
          </p:cNvSpPr>
          <p:nvPr/>
        </p:nvSpPr>
        <p:spPr bwMode="auto">
          <a:xfrm>
            <a:off x="4843463" y="5051425"/>
            <a:ext cx="304800" cy="368300"/>
          </a:xfrm>
          <a:prstGeom prst="rect">
            <a:avLst/>
          </a:prstGeom>
          <a:noFill/>
          <a:ln w="9525">
            <a:noFill/>
            <a:miter lim="800000"/>
            <a:headEnd/>
            <a:tailEnd/>
          </a:ln>
        </p:spPr>
        <p:txBody>
          <a:bodyPr>
            <a:spAutoFit/>
          </a:bodyPr>
          <a:lstStyle/>
          <a:p>
            <a:pPr algn="ctr" fontAlgn="base">
              <a:spcBef>
                <a:spcPct val="0"/>
              </a:spcBef>
              <a:spcAft>
                <a:spcPct val="0"/>
              </a:spcAft>
            </a:pPr>
            <a:r>
              <a:rPr lang="en-US" b="1">
                <a:solidFill>
                  <a:prstClr val="black"/>
                </a:solidFill>
                <a:latin typeface="Arial" charset="0"/>
              </a:rPr>
              <a:t>E</a:t>
            </a:r>
          </a:p>
        </p:txBody>
      </p:sp>
      <p:sp>
        <p:nvSpPr>
          <p:cNvPr id="48150" name="TextBox 45"/>
          <p:cNvSpPr txBox="1">
            <a:spLocks noChangeArrowheads="1"/>
          </p:cNvSpPr>
          <p:nvPr/>
        </p:nvSpPr>
        <p:spPr bwMode="auto">
          <a:xfrm>
            <a:off x="6324600" y="2971800"/>
            <a:ext cx="9906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 MSC</a:t>
            </a:r>
          </a:p>
        </p:txBody>
      </p:sp>
      <p:sp>
        <p:nvSpPr>
          <p:cNvPr id="48151" name="TextBox 46"/>
          <p:cNvSpPr txBox="1">
            <a:spLocks noChangeArrowheads="1"/>
          </p:cNvSpPr>
          <p:nvPr/>
        </p:nvSpPr>
        <p:spPr bwMode="auto">
          <a:xfrm>
            <a:off x="6781800" y="3733800"/>
            <a:ext cx="9906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prstClr val="black"/>
                </a:solidFill>
                <a:latin typeface="Arial" charset="0"/>
              </a:rPr>
              <a:t> MPC</a:t>
            </a:r>
          </a:p>
        </p:txBody>
      </p:sp>
      <p:sp>
        <p:nvSpPr>
          <p:cNvPr id="26" name="TextBox 25"/>
          <p:cNvSpPr txBox="1"/>
          <p:nvPr/>
        </p:nvSpPr>
        <p:spPr>
          <a:xfrm>
            <a:off x="4612958" y="6172200"/>
            <a:ext cx="492443" cy="369332"/>
          </a:xfrm>
          <a:prstGeom prst="rect">
            <a:avLst/>
          </a:prstGeom>
          <a:noFill/>
        </p:spPr>
        <p:txBody>
          <a:bodyPr wrap="none" rtlCol="0">
            <a:spAutoFit/>
          </a:bodyPr>
          <a:lstStyle/>
          <a:p>
            <a:pPr fontAlgn="base">
              <a:spcBef>
                <a:spcPct val="0"/>
              </a:spcBef>
              <a:spcAft>
                <a:spcPct val="0"/>
              </a:spcAft>
            </a:pPr>
            <a:r>
              <a:rPr lang="en-US" dirty="0" err="1">
                <a:solidFill>
                  <a:prstClr val="black"/>
                </a:solidFill>
                <a:latin typeface="Arial" charset="0"/>
              </a:rPr>
              <a:t>Qo</a:t>
            </a:r>
            <a:endParaRPr lang="en-US" dirty="0">
              <a:solidFill>
                <a:prstClr val="black"/>
              </a:solidFill>
              <a:latin typeface="Arial" charset="0"/>
            </a:endParaRPr>
          </a:p>
        </p:txBody>
      </p:sp>
      <p:sp>
        <p:nvSpPr>
          <p:cNvPr id="28" name="TextBox 27"/>
          <p:cNvSpPr txBox="1"/>
          <p:nvPr/>
        </p:nvSpPr>
        <p:spPr>
          <a:xfrm>
            <a:off x="5410201" y="6172200"/>
            <a:ext cx="492443"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Q1</a:t>
            </a:r>
          </a:p>
        </p:txBody>
      </p:sp>
      <p:sp>
        <p:nvSpPr>
          <p:cNvPr id="29" name="TextBox 28"/>
          <p:cNvSpPr txBox="1"/>
          <p:nvPr/>
        </p:nvSpPr>
        <p:spPr>
          <a:xfrm>
            <a:off x="7197970" y="5480540"/>
            <a:ext cx="351378"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D</a:t>
            </a:r>
          </a:p>
        </p:txBody>
      </p:sp>
      <p:sp>
        <p:nvSpPr>
          <p:cNvPr id="31" name="TextBox 30"/>
          <p:cNvSpPr txBox="1"/>
          <p:nvPr/>
        </p:nvSpPr>
        <p:spPr>
          <a:xfrm>
            <a:off x="2836986" y="3276602"/>
            <a:ext cx="351378" cy="369332"/>
          </a:xfrm>
          <a:prstGeom prst="rect">
            <a:avLst/>
          </a:prstGeom>
          <a:noFill/>
        </p:spPr>
        <p:txBody>
          <a:bodyPr wrap="none" rtlCol="0">
            <a:spAutoFit/>
          </a:bodyPr>
          <a:lstStyle/>
          <a:p>
            <a:pPr fontAlgn="base">
              <a:spcBef>
                <a:spcPct val="0"/>
              </a:spcBef>
              <a:spcAft>
                <a:spcPct val="0"/>
              </a:spcAft>
            </a:pPr>
            <a:r>
              <a:rPr lang="en-US" dirty="0">
                <a:solidFill>
                  <a:prstClr val="black"/>
                </a:solidFill>
                <a:latin typeface="Arial" charset="0"/>
              </a:rPr>
              <a:t>D</a:t>
            </a:r>
          </a:p>
        </p:txBody>
      </p:sp>
      <p:cxnSp>
        <p:nvCxnSpPr>
          <p:cNvPr id="3" name="Straight Connector 2"/>
          <p:cNvCxnSpPr/>
          <p:nvPr/>
        </p:nvCxnSpPr>
        <p:spPr>
          <a:xfrm flipH="1" flipV="1">
            <a:off x="2756322" y="4705343"/>
            <a:ext cx="2806278" cy="13998"/>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V="1">
            <a:off x="2286000" y="6321491"/>
            <a:ext cx="550986" cy="369332"/>
          </a:xfrm>
          <a:prstGeom prst="rect">
            <a:avLst/>
          </a:prstGeom>
          <a:noFill/>
        </p:spPr>
        <p:txBody>
          <a:bodyPr wrap="square" rtlCol="0">
            <a:spAutoFit/>
          </a:bodyPr>
          <a:lstStyle/>
          <a:p>
            <a:pPr fontAlgn="base">
              <a:spcBef>
                <a:spcPct val="0"/>
              </a:spcBef>
              <a:spcAft>
                <a:spcPct val="0"/>
              </a:spcAft>
            </a:pPr>
            <a:r>
              <a:rPr lang="en-IN" dirty="0">
                <a:solidFill>
                  <a:prstClr val="black"/>
                </a:solidFill>
                <a:latin typeface="Arial" charset="0"/>
              </a:rPr>
              <a:t>O</a:t>
            </a:r>
          </a:p>
        </p:txBody>
      </p:sp>
    </p:spTree>
    <p:extLst>
      <p:ext uri="{BB962C8B-B14F-4D97-AF65-F5344CB8AC3E}">
        <p14:creationId xmlns:p14="http://schemas.microsoft.com/office/powerpoint/2010/main" val="329916529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067FAC3E-25D0-40A2-9A6D-C9B666951162}" type="slidenum">
              <a:rPr lang="en-US">
                <a:latin typeface="Arial" charset="0"/>
              </a:rPr>
              <a:pPr fontAlgn="base">
                <a:spcBef>
                  <a:spcPct val="0"/>
                </a:spcBef>
                <a:spcAft>
                  <a:spcPct val="0"/>
                </a:spcAft>
              </a:pPr>
              <a:t>43</a:t>
            </a:fld>
            <a:endParaRPr lang="en-US">
              <a:latin typeface="Arial" charset="0"/>
            </a:endParaRPr>
          </a:p>
        </p:txBody>
      </p:sp>
      <p:sp>
        <p:nvSpPr>
          <p:cNvPr id="5" name="Title 1"/>
          <p:cNvSpPr txBox="1">
            <a:spLocks/>
          </p:cNvSpPr>
          <p:nvPr/>
        </p:nvSpPr>
        <p:spPr bwMode="auto">
          <a:xfrm>
            <a:off x="1554996" y="41691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49156" name="TextBox 6"/>
          <p:cNvSpPr txBox="1">
            <a:spLocks noChangeArrowheads="1"/>
          </p:cNvSpPr>
          <p:nvPr/>
        </p:nvSpPr>
        <p:spPr bwMode="auto">
          <a:xfrm>
            <a:off x="1676400" y="990600"/>
            <a:ext cx="8839200" cy="5632450"/>
          </a:xfrm>
          <a:prstGeom prst="rect">
            <a:avLst/>
          </a:prstGeom>
          <a:noFill/>
          <a:ln w="9525">
            <a:noFill/>
            <a:miter lim="800000"/>
            <a:headEnd/>
            <a:tailEnd/>
          </a:ln>
        </p:spPr>
        <p:txBody>
          <a:bodyPr>
            <a:spAutoFit/>
          </a:bodyPr>
          <a:lstStyle/>
          <a:p>
            <a:pPr algn="just" fontAlgn="base">
              <a:spcBef>
                <a:spcPct val="0"/>
              </a:spcBef>
              <a:spcAft>
                <a:spcPct val="0"/>
              </a:spcAft>
            </a:pPr>
            <a:r>
              <a:rPr lang="en-US" sz="2400" dirty="0">
                <a:solidFill>
                  <a:prstClr val="black"/>
                </a:solidFill>
                <a:latin typeface="Arial" charset="0"/>
              </a:rPr>
              <a:t>In figure 5. Q</a:t>
            </a:r>
            <a:r>
              <a:rPr lang="en-US" sz="2400" baseline="-25000" dirty="0">
                <a:solidFill>
                  <a:prstClr val="black"/>
                </a:solidFill>
                <a:latin typeface="Arial" charset="0"/>
              </a:rPr>
              <a:t>0 </a:t>
            </a:r>
            <a:r>
              <a:rPr lang="en-US" sz="2400" dirty="0">
                <a:solidFill>
                  <a:prstClr val="black"/>
                </a:solidFill>
                <a:latin typeface="Arial" charset="0"/>
              </a:rPr>
              <a:t> is the socially optimal output while the competitive market produces Q</a:t>
            </a:r>
            <a:r>
              <a:rPr lang="en-US" sz="2400" baseline="-25000" dirty="0">
                <a:solidFill>
                  <a:prstClr val="black"/>
                </a:solidFill>
                <a:latin typeface="Arial" charset="0"/>
              </a:rPr>
              <a:t>1</a:t>
            </a:r>
            <a:r>
              <a:rPr lang="en-US" sz="2400" dirty="0">
                <a:solidFill>
                  <a:prstClr val="black"/>
                </a:solidFill>
                <a:latin typeface="Arial" charset="0"/>
              </a:rPr>
              <a:t> </a:t>
            </a:r>
          </a:p>
          <a:p>
            <a:pPr algn="just" fontAlgn="base">
              <a:spcBef>
                <a:spcPct val="0"/>
              </a:spcBef>
              <a:spcAft>
                <a:spcPct val="0"/>
              </a:spcAft>
            </a:pPr>
            <a:endParaRPr lang="en-US" sz="2400" dirty="0">
              <a:solidFill>
                <a:prstClr val="black"/>
              </a:solidFill>
              <a:latin typeface="Arial" charset="0"/>
            </a:endParaRPr>
          </a:p>
          <a:p>
            <a:pPr algn="just" fontAlgn="base">
              <a:spcBef>
                <a:spcPct val="0"/>
              </a:spcBef>
              <a:spcAft>
                <a:spcPct val="0"/>
              </a:spcAft>
            </a:pPr>
            <a:r>
              <a:rPr lang="en-US" sz="2400" dirty="0">
                <a:solidFill>
                  <a:prstClr val="black"/>
                </a:solidFill>
                <a:latin typeface="Arial" charset="0"/>
              </a:rPr>
              <a:t>If the paper mill reduces output from Q</a:t>
            </a:r>
            <a:r>
              <a:rPr lang="en-US" sz="2400" baseline="-25000" dirty="0">
                <a:solidFill>
                  <a:prstClr val="black"/>
                </a:solidFill>
                <a:latin typeface="Arial" charset="0"/>
              </a:rPr>
              <a:t>1</a:t>
            </a:r>
            <a:r>
              <a:rPr lang="en-US" sz="2400" dirty="0">
                <a:solidFill>
                  <a:prstClr val="black"/>
                </a:solidFill>
                <a:latin typeface="Arial" charset="0"/>
              </a:rPr>
              <a:t> to Q</a:t>
            </a:r>
            <a:r>
              <a:rPr lang="en-US" sz="2400" baseline="-25000" dirty="0">
                <a:solidFill>
                  <a:prstClr val="black"/>
                </a:solidFill>
                <a:latin typeface="Arial" charset="0"/>
              </a:rPr>
              <a:t>0</a:t>
            </a:r>
            <a:r>
              <a:rPr lang="en-US" sz="2400" dirty="0">
                <a:solidFill>
                  <a:prstClr val="black"/>
                </a:solidFill>
                <a:latin typeface="Arial" charset="0"/>
              </a:rPr>
              <a:t> the net loss in the producer’s and consumer’s surplus is ACE (shaded in </a:t>
            </a:r>
            <a:r>
              <a:rPr lang="en-US" sz="2400" dirty="0" smtClean="0">
                <a:solidFill>
                  <a:prstClr val="black"/>
                </a:solidFill>
                <a:latin typeface="Arial" charset="0"/>
              </a:rPr>
              <a:t>orange) </a:t>
            </a:r>
            <a:r>
              <a:rPr lang="en-US" sz="2400" dirty="0">
                <a:solidFill>
                  <a:prstClr val="black"/>
                </a:solidFill>
                <a:latin typeface="Arial" charset="0"/>
              </a:rPr>
              <a:t>but the gain to the fishers is ABCE (the excess of MSC over MPC for the output range Q</a:t>
            </a:r>
            <a:r>
              <a:rPr lang="en-US" sz="2400" baseline="-25000" dirty="0">
                <a:solidFill>
                  <a:prstClr val="black"/>
                </a:solidFill>
                <a:latin typeface="Arial" charset="0"/>
              </a:rPr>
              <a:t>0</a:t>
            </a:r>
            <a:r>
              <a:rPr lang="en-US" sz="2400" dirty="0">
                <a:solidFill>
                  <a:prstClr val="black"/>
                </a:solidFill>
                <a:latin typeface="Arial" charset="0"/>
              </a:rPr>
              <a:t> to Q</a:t>
            </a:r>
            <a:r>
              <a:rPr lang="en-US" sz="2400" baseline="-25000" dirty="0">
                <a:solidFill>
                  <a:prstClr val="black"/>
                </a:solidFill>
                <a:latin typeface="Arial" charset="0"/>
              </a:rPr>
              <a:t>1</a:t>
            </a:r>
            <a:r>
              <a:rPr lang="en-US" sz="2400" dirty="0">
                <a:solidFill>
                  <a:prstClr val="black"/>
                </a:solidFill>
                <a:latin typeface="Arial" charset="0"/>
              </a:rPr>
              <a:t>).</a:t>
            </a:r>
          </a:p>
          <a:p>
            <a:pPr algn="just" fontAlgn="base">
              <a:spcBef>
                <a:spcPct val="0"/>
              </a:spcBef>
              <a:spcAft>
                <a:spcPct val="0"/>
              </a:spcAft>
            </a:pPr>
            <a:endParaRPr lang="en-US" sz="2400" dirty="0">
              <a:solidFill>
                <a:prstClr val="black"/>
              </a:solidFill>
              <a:latin typeface="Arial" charset="0"/>
            </a:endParaRPr>
          </a:p>
          <a:p>
            <a:pPr algn="just" fontAlgn="base">
              <a:spcBef>
                <a:spcPct val="0"/>
              </a:spcBef>
              <a:spcAft>
                <a:spcPct val="0"/>
              </a:spcAft>
            </a:pPr>
            <a:r>
              <a:rPr lang="en-US" sz="2400" dirty="0">
                <a:solidFill>
                  <a:prstClr val="black"/>
                </a:solidFill>
                <a:latin typeface="Arial" charset="0"/>
              </a:rPr>
              <a:t>Since ABCE&gt;ACE so that gain to the fishers is larger than the loss to the consumers and producers, there is the possibility for the fishers to bribe the producers and consumers to cut production to Q</a:t>
            </a:r>
            <a:r>
              <a:rPr lang="en-US" sz="2400" baseline="-25000" dirty="0">
                <a:solidFill>
                  <a:prstClr val="black"/>
                </a:solidFill>
                <a:latin typeface="Arial" charset="0"/>
              </a:rPr>
              <a:t>0.</a:t>
            </a:r>
          </a:p>
          <a:p>
            <a:pPr algn="just" fontAlgn="base">
              <a:spcBef>
                <a:spcPct val="0"/>
              </a:spcBef>
              <a:spcAft>
                <a:spcPct val="0"/>
              </a:spcAft>
            </a:pPr>
            <a:endParaRPr lang="en-US" sz="2400" dirty="0">
              <a:solidFill>
                <a:prstClr val="black"/>
              </a:solidFill>
              <a:latin typeface="Arial" charset="0"/>
            </a:endParaRPr>
          </a:p>
          <a:p>
            <a:pPr algn="just" fontAlgn="base">
              <a:spcBef>
                <a:spcPct val="0"/>
              </a:spcBef>
              <a:spcAft>
                <a:spcPct val="0"/>
              </a:spcAft>
            </a:pPr>
            <a:r>
              <a:rPr lang="en-US" sz="2400" dirty="0">
                <a:solidFill>
                  <a:prstClr val="black"/>
                </a:solidFill>
                <a:latin typeface="Arial" charset="0"/>
              </a:rPr>
              <a:t>Thus, this proves that socially optimal level of output could be achieved without government taxing or subsidizing.</a:t>
            </a:r>
          </a:p>
        </p:txBody>
      </p:sp>
    </p:spTree>
    <p:extLst>
      <p:ext uri="{BB962C8B-B14F-4D97-AF65-F5344CB8AC3E}">
        <p14:creationId xmlns:p14="http://schemas.microsoft.com/office/powerpoint/2010/main" val="3215479340"/>
      </p:ext>
    </p:extLst>
  </p:cSld>
  <p:clrMapOvr>
    <a:masterClrMapping/>
  </p:clrMapOvr>
  <p:transition>
    <p:split orient="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F819953F-96E8-44D8-82DD-2455A88BEA6A}" type="slidenum">
              <a:rPr lang="en-US">
                <a:latin typeface="Arial" charset="0"/>
              </a:rPr>
              <a:pPr fontAlgn="base">
                <a:spcBef>
                  <a:spcPct val="0"/>
                </a:spcBef>
                <a:spcAft>
                  <a:spcPct val="0"/>
                </a:spcAft>
              </a:pPr>
              <a:t>44</a:t>
            </a:fld>
            <a:endParaRPr lang="en-US">
              <a:latin typeface="Arial" charset="0"/>
            </a:endParaRPr>
          </a:p>
        </p:txBody>
      </p:sp>
      <p:sp>
        <p:nvSpPr>
          <p:cNvPr id="5"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0180" name="TextBox 7"/>
          <p:cNvSpPr txBox="1">
            <a:spLocks noChangeArrowheads="1"/>
          </p:cNvSpPr>
          <p:nvPr/>
        </p:nvSpPr>
        <p:spPr bwMode="auto">
          <a:xfrm>
            <a:off x="1676400" y="990601"/>
            <a:ext cx="8686800" cy="5693866"/>
          </a:xfrm>
          <a:prstGeom prst="rect">
            <a:avLst/>
          </a:prstGeom>
          <a:noFill/>
          <a:ln w="9525">
            <a:noFill/>
            <a:miter lim="800000"/>
            <a:headEnd/>
            <a:tailEnd/>
          </a:ln>
        </p:spPr>
        <p:txBody>
          <a:bodyPr>
            <a:spAutoFit/>
          </a:bodyPr>
          <a:lstStyle/>
          <a:p>
            <a:pPr algn="just" fontAlgn="base">
              <a:spcBef>
                <a:spcPct val="0"/>
              </a:spcBef>
              <a:spcAft>
                <a:spcPct val="0"/>
              </a:spcAft>
            </a:pPr>
            <a:r>
              <a:rPr lang="en-US" sz="2800" dirty="0">
                <a:solidFill>
                  <a:prstClr val="black"/>
                </a:solidFill>
                <a:latin typeface="Arial" charset="0"/>
              </a:rPr>
              <a:t>If the number of people involved is large, the bargaining costs will be </a:t>
            </a:r>
            <a:r>
              <a:rPr lang="en-US" sz="2800" dirty="0" smtClean="0">
                <a:solidFill>
                  <a:prstClr val="black"/>
                </a:solidFill>
                <a:latin typeface="Arial" charset="0"/>
              </a:rPr>
              <a:t>high</a:t>
            </a:r>
          </a:p>
          <a:p>
            <a:pPr algn="just" fontAlgn="base">
              <a:spcBef>
                <a:spcPct val="0"/>
              </a:spcBef>
              <a:spcAft>
                <a:spcPct val="0"/>
              </a:spcAft>
            </a:pPr>
            <a:endParaRPr lang="en-US" sz="2800" dirty="0">
              <a:solidFill>
                <a:prstClr val="black"/>
              </a:solidFill>
              <a:latin typeface="Arial" charset="0"/>
            </a:endParaRPr>
          </a:p>
          <a:p>
            <a:pPr algn="just" fontAlgn="base">
              <a:spcBef>
                <a:spcPct val="0"/>
              </a:spcBef>
              <a:spcAft>
                <a:spcPct val="0"/>
              </a:spcAft>
            </a:pPr>
            <a:r>
              <a:rPr lang="en-US" sz="2800" dirty="0">
                <a:solidFill>
                  <a:prstClr val="black"/>
                </a:solidFill>
                <a:latin typeface="Arial" charset="0"/>
              </a:rPr>
              <a:t>Assignment of property rights to any party also does not make any difference to the allocation of </a:t>
            </a:r>
            <a:r>
              <a:rPr lang="en-US" sz="2800" dirty="0" smtClean="0">
                <a:solidFill>
                  <a:prstClr val="black"/>
                </a:solidFill>
                <a:latin typeface="Arial" charset="0"/>
              </a:rPr>
              <a:t>resources</a:t>
            </a:r>
            <a:endParaRPr lang="en-US" sz="2800" dirty="0">
              <a:solidFill>
                <a:prstClr val="black"/>
              </a:solidFill>
              <a:latin typeface="Arial" charset="0"/>
            </a:endParaRPr>
          </a:p>
          <a:p>
            <a:pPr algn="just" fontAlgn="base">
              <a:spcBef>
                <a:spcPct val="0"/>
              </a:spcBef>
              <a:spcAft>
                <a:spcPct val="0"/>
              </a:spcAft>
            </a:pPr>
            <a:r>
              <a:rPr lang="en-US" sz="2800" dirty="0">
                <a:solidFill>
                  <a:prstClr val="black"/>
                </a:solidFill>
                <a:latin typeface="Arial" charset="0"/>
              </a:rPr>
              <a:t>In our example, if property rights to the river were assigned to the fishers, the paper mill would have to pay the fishers compensation for dumping the waste in the river equal to (MSC-MPC) per each unit in fig. </a:t>
            </a:r>
            <a:r>
              <a:rPr lang="en-US" sz="2800" dirty="0" smtClean="0">
                <a:solidFill>
                  <a:prstClr val="black"/>
                </a:solidFill>
                <a:latin typeface="Arial" charset="0"/>
              </a:rPr>
              <a:t>The </a:t>
            </a:r>
            <a:r>
              <a:rPr lang="en-US" sz="2800" dirty="0">
                <a:solidFill>
                  <a:prstClr val="black"/>
                </a:solidFill>
                <a:latin typeface="Arial" charset="0"/>
              </a:rPr>
              <a:t>paper mill, thus, would have to take the costs of compensation in to account when calculating its costs.</a:t>
            </a:r>
          </a:p>
          <a:p>
            <a:pPr algn="just" fontAlgn="base">
              <a:spcBef>
                <a:spcPct val="0"/>
              </a:spcBef>
              <a:spcAft>
                <a:spcPct val="0"/>
              </a:spcAft>
            </a:pPr>
            <a:r>
              <a:rPr lang="en-US" sz="2800" dirty="0">
                <a:solidFill>
                  <a:prstClr val="black"/>
                </a:solidFill>
                <a:latin typeface="Arial" charset="0"/>
              </a:rPr>
              <a:t>Thus the externality has been </a:t>
            </a:r>
            <a:r>
              <a:rPr lang="en-US" sz="2800" dirty="0" smtClean="0">
                <a:solidFill>
                  <a:prstClr val="black"/>
                </a:solidFill>
                <a:latin typeface="Arial" charset="0"/>
              </a:rPr>
              <a:t>internalized.</a:t>
            </a:r>
            <a:endParaRPr lang="en-US" sz="2800" dirty="0">
              <a:solidFill>
                <a:prstClr val="black"/>
              </a:solidFill>
              <a:latin typeface="Arial" charset="0"/>
            </a:endParaRPr>
          </a:p>
        </p:txBody>
      </p:sp>
    </p:spTree>
    <p:extLst>
      <p:ext uri="{BB962C8B-B14F-4D97-AF65-F5344CB8AC3E}">
        <p14:creationId xmlns:p14="http://schemas.microsoft.com/office/powerpoint/2010/main" val="3498621047"/>
      </p:ext>
    </p:extLst>
  </p:cSld>
  <p:clrMapOvr>
    <a:masterClrMapping/>
  </p:clrMapOvr>
  <p:transition>
    <p:split orient="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58C1F051-1E04-48E0-BDF4-98C8F4B517D8}" type="slidenum">
              <a:rPr lang="en-US">
                <a:latin typeface="Arial" charset="0"/>
              </a:rPr>
              <a:pPr fontAlgn="base">
                <a:spcBef>
                  <a:spcPct val="0"/>
                </a:spcBef>
                <a:spcAft>
                  <a:spcPct val="0"/>
                </a:spcAft>
              </a:pPr>
              <a:t>45</a:t>
            </a:fld>
            <a:endParaRPr lang="en-US">
              <a:latin typeface="Arial" charset="0"/>
            </a:endParaRPr>
          </a:p>
        </p:txBody>
      </p:sp>
      <p:sp>
        <p:nvSpPr>
          <p:cNvPr id="5" name="Title 1"/>
          <p:cNvSpPr txBox="1">
            <a:spLocks/>
          </p:cNvSpPr>
          <p:nvPr/>
        </p:nvSpPr>
        <p:spPr bwMode="auto">
          <a:xfrm>
            <a:off x="1524000" y="3810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externality:  the coase theorem</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7" name="TextBox 6"/>
          <p:cNvSpPr txBox="1"/>
          <p:nvPr/>
        </p:nvSpPr>
        <p:spPr>
          <a:xfrm>
            <a:off x="1752600" y="1981200"/>
            <a:ext cx="8686800" cy="3539430"/>
          </a:xfrm>
          <a:prstGeom prst="rect">
            <a:avLst/>
          </a:prstGeom>
          <a:gradFill>
            <a:gsLst>
              <a:gs pos="0">
                <a:srgbClr val="92D050"/>
              </a:gs>
              <a:gs pos="50000">
                <a:schemeClr val="accent1">
                  <a:tint val="44500"/>
                  <a:satMod val="160000"/>
                </a:schemeClr>
              </a:gs>
              <a:gs pos="100000">
                <a:schemeClr val="accent1">
                  <a:tint val="23500"/>
                  <a:satMod val="160000"/>
                </a:schemeClr>
              </a:gs>
            </a:gsLst>
            <a:lin ang="6600000" scaled="0"/>
          </a:gradFill>
          <a:effectLst>
            <a:glow rad="228600">
              <a:schemeClr val="accent6">
                <a:satMod val="175000"/>
                <a:alpha val="40000"/>
              </a:schemeClr>
            </a:glow>
          </a:effectLst>
        </p:spPr>
        <p:txBody>
          <a:bodyPr>
            <a:spAutoFit/>
          </a:bodyPr>
          <a:lstStyle/>
          <a:p>
            <a:pPr algn="just" fontAlgn="base">
              <a:spcBef>
                <a:spcPct val="0"/>
              </a:spcBef>
              <a:spcAft>
                <a:spcPct val="0"/>
              </a:spcAft>
              <a:defRPr/>
            </a:pPr>
            <a:r>
              <a:rPr lang="en-US" sz="2800" i="1" dirty="0">
                <a:solidFill>
                  <a:prstClr val="black"/>
                </a:solidFill>
                <a:latin typeface="Georgia"/>
              </a:rPr>
              <a:t> </a:t>
            </a:r>
            <a:r>
              <a:rPr lang="en-US" sz="2800" b="1" i="1" dirty="0" err="1">
                <a:solidFill>
                  <a:prstClr val="black"/>
                </a:solidFill>
                <a:latin typeface="Georgia"/>
              </a:rPr>
              <a:t>Coase</a:t>
            </a:r>
            <a:r>
              <a:rPr lang="en-US" sz="2800" b="1" i="1" dirty="0">
                <a:solidFill>
                  <a:prstClr val="black"/>
                </a:solidFill>
                <a:latin typeface="Georgia"/>
              </a:rPr>
              <a:t> Theorem: </a:t>
            </a:r>
            <a:r>
              <a:rPr lang="en-US" sz="2800" i="1" spc="20" dirty="0">
                <a:solidFill>
                  <a:prstClr val="black"/>
                </a:solidFill>
                <a:latin typeface="Georgia"/>
              </a:rPr>
              <a:t>Under Perfect Competition, if income effects and transaction costs are ignored, voluntary agreements among the different parties concerned will lead to a socially optimal output even in the presence of externalities</a:t>
            </a:r>
            <a:r>
              <a:rPr lang="en-US" sz="2800" i="1" spc="20">
                <a:solidFill>
                  <a:prstClr val="black"/>
                </a:solidFill>
                <a:latin typeface="Georgia"/>
              </a:rPr>
              <a:t>, and </a:t>
            </a:r>
            <a:r>
              <a:rPr lang="en-US" sz="2800" i="1" spc="20" dirty="0">
                <a:solidFill>
                  <a:prstClr val="black"/>
                </a:solidFill>
                <a:latin typeface="Georgia"/>
              </a:rPr>
              <a:t>the result will be the same regardless of which party is assigned the property rights to the contestable resourc</a:t>
            </a:r>
            <a:r>
              <a:rPr lang="en-US" sz="2800" i="1" dirty="0">
                <a:solidFill>
                  <a:prstClr val="black"/>
                </a:solidFill>
                <a:latin typeface="Georgia"/>
              </a:rPr>
              <a:t>e.</a:t>
            </a:r>
          </a:p>
        </p:txBody>
      </p:sp>
    </p:spTree>
    <p:extLst>
      <p:ext uri="{BB962C8B-B14F-4D97-AF65-F5344CB8AC3E}">
        <p14:creationId xmlns:p14="http://schemas.microsoft.com/office/powerpoint/2010/main" val="3254388001"/>
      </p:ext>
    </p:extLst>
  </p:cSld>
  <p:clrMapOvr>
    <a:masterClrMapping/>
  </p:clrMapOvr>
  <p:transition>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431A85A0-7661-4E0F-B990-3AECB6FF6B21}" type="slidenum">
              <a:rPr lang="en-US">
                <a:latin typeface="Arial" charset="0"/>
              </a:rPr>
              <a:pPr fontAlgn="base">
                <a:spcBef>
                  <a:spcPct val="0"/>
                </a:spcBef>
                <a:spcAft>
                  <a:spcPct val="0"/>
                </a:spcAft>
              </a:pPr>
              <a:t>46</a:t>
            </a:fld>
            <a:endParaRPr lang="en-US">
              <a:latin typeface="Arial" charset="0"/>
            </a:endParaRPr>
          </a:p>
        </p:txBody>
      </p:sp>
      <p:sp>
        <p:nvSpPr>
          <p:cNvPr id="5" name="Title 1"/>
          <p:cNvSpPr txBox="1">
            <a:spLocks/>
          </p:cNvSpPr>
          <p:nvPr/>
        </p:nvSpPr>
        <p:spPr bwMode="auto">
          <a:xfrm>
            <a:off x="1266091" y="48895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Non-Exclusion</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2228" name="TextBox 5"/>
          <p:cNvSpPr txBox="1">
            <a:spLocks noChangeArrowheads="1"/>
          </p:cNvSpPr>
          <p:nvPr/>
        </p:nvSpPr>
        <p:spPr bwMode="auto">
          <a:xfrm>
            <a:off x="1266091" y="1658815"/>
            <a:ext cx="10427677" cy="4462760"/>
          </a:xfrm>
          <a:prstGeom prst="rect">
            <a:avLst/>
          </a:prstGeom>
          <a:noFill/>
          <a:ln w="9525">
            <a:noFill/>
            <a:miter lim="800000"/>
            <a:headEnd/>
            <a:tailEnd/>
          </a:ln>
        </p:spPr>
        <p:txBody>
          <a:bodyPr wrap="square">
            <a:spAutoFit/>
          </a:bodyPr>
          <a:lstStyle/>
          <a:p>
            <a:pPr marL="342900" indent="-342900" fontAlgn="base">
              <a:spcBef>
                <a:spcPct val="0"/>
              </a:spcBef>
              <a:spcAft>
                <a:spcPct val="0"/>
              </a:spcAft>
              <a:buFont typeface="Wingdings" panose="05000000000000000000" pitchFamily="2" charset="2"/>
              <a:buChar char="§"/>
            </a:pPr>
            <a:r>
              <a:rPr lang="en-US" sz="2600" dirty="0">
                <a:solidFill>
                  <a:prstClr val="black"/>
                </a:solidFill>
                <a:latin typeface="Arial" charset="0"/>
              </a:rPr>
              <a:t>Another reason for Market Failure</a:t>
            </a:r>
          </a:p>
          <a:p>
            <a:pPr marL="342900" indent="-342900" fontAlgn="base">
              <a:spcBef>
                <a:spcPct val="0"/>
              </a:spcBef>
              <a:spcAft>
                <a:spcPct val="0"/>
              </a:spcAft>
              <a:buFont typeface="Wingdings" panose="05000000000000000000" pitchFamily="2" charset="2"/>
              <a:buChar char="§"/>
            </a:pPr>
            <a:r>
              <a:rPr lang="en-US" sz="2600" dirty="0">
                <a:solidFill>
                  <a:prstClr val="black"/>
                </a:solidFill>
                <a:latin typeface="Arial" charset="0"/>
              </a:rPr>
              <a:t>Implies a situation when it is impossible or at least very costly to deny access to an environmental asset</a:t>
            </a:r>
          </a:p>
          <a:p>
            <a:pPr marL="342900" indent="-342900" fontAlgn="base">
              <a:spcBef>
                <a:spcPct val="0"/>
              </a:spcBef>
              <a:spcAft>
                <a:spcPct val="0"/>
              </a:spcAft>
              <a:buFont typeface="Wingdings" panose="05000000000000000000" pitchFamily="2" charset="2"/>
              <a:buChar char="§"/>
            </a:pPr>
            <a:r>
              <a:rPr lang="en-US" sz="2600" dirty="0">
                <a:solidFill>
                  <a:prstClr val="black"/>
                </a:solidFill>
                <a:latin typeface="Arial" charset="0"/>
              </a:rPr>
              <a:t>In the presence of non-exclusion, but with rivalry in consumption user finds incentive to capture the goods as soon as possible before anyone else captures them</a:t>
            </a:r>
          </a:p>
          <a:p>
            <a:pPr marL="342900" indent="-342900" fontAlgn="base">
              <a:spcBef>
                <a:spcPct val="0"/>
              </a:spcBef>
              <a:spcAft>
                <a:spcPct val="0"/>
              </a:spcAft>
              <a:buFont typeface="Wingdings" panose="05000000000000000000" pitchFamily="2" charset="2"/>
              <a:buChar char="§"/>
            </a:pPr>
            <a:r>
              <a:rPr lang="en-US" sz="2600" dirty="0">
                <a:solidFill>
                  <a:prstClr val="black"/>
                </a:solidFill>
                <a:latin typeface="Arial" charset="0"/>
              </a:rPr>
              <a:t>Over-use of resource as the market fails to signal true scarcity value of  the asset</a:t>
            </a:r>
          </a:p>
          <a:p>
            <a:pPr marL="342900" indent="-342900" fontAlgn="base">
              <a:spcBef>
                <a:spcPct val="0"/>
              </a:spcBef>
              <a:spcAft>
                <a:spcPct val="0"/>
              </a:spcAft>
              <a:buFont typeface="Wingdings" panose="05000000000000000000" pitchFamily="2" charset="2"/>
              <a:buChar char="§"/>
            </a:pPr>
            <a:r>
              <a:rPr lang="en-US" sz="2600" dirty="0">
                <a:solidFill>
                  <a:prstClr val="black"/>
                </a:solidFill>
                <a:latin typeface="Arial" charset="0"/>
              </a:rPr>
              <a:t>The problems of non-exclusion implied by such open access property rights have long been recognized</a:t>
            </a:r>
          </a:p>
          <a:p>
            <a:pPr marL="800100" lvl="1" indent="-342900" fontAlgn="base">
              <a:spcBef>
                <a:spcPct val="0"/>
              </a:spcBef>
              <a:spcAft>
                <a:spcPct val="0"/>
              </a:spcAft>
              <a:buFont typeface="Wingdings" panose="05000000000000000000" pitchFamily="2" charset="2"/>
              <a:buChar char="§"/>
            </a:pPr>
            <a:r>
              <a:rPr lang="en-US" sz="2400" dirty="0">
                <a:solidFill>
                  <a:prstClr val="black"/>
                </a:solidFill>
                <a:latin typeface="Arial" charset="0"/>
              </a:rPr>
              <a:t>Popularized by Hardin (1968)- “The Tragedy of the Commons”</a:t>
            </a:r>
          </a:p>
        </p:txBody>
      </p:sp>
    </p:spTree>
    <p:extLst>
      <p:ext uri="{BB962C8B-B14F-4D97-AF65-F5344CB8AC3E}">
        <p14:creationId xmlns:p14="http://schemas.microsoft.com/office/powerpoint/2010/main" val="2215929716"/>
      </p:ext>
    </p:extLst>
  </p:cSld>
  <p:clrMapOvr>
    <a:masterClrMapping/>
  </p:clrMapOvr>
  <p:transition>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8146EF34-0F7C-46B7-95DF-29860F42CCA6}" type="slidenum">
              <a:rPr lang="en-US">
                <a:latin typeface="Arial" charset="0"/>
              </a:rPr>
              <a:pPr fontAlgn="base">
                <a:spcBef>
                  <a:spcPct val="0"/>
                </a:spcBef>
                <a:spcAft>
                  <a:spcPct val="0"/>
                </a:spcAft>
              </a:pPr>
              <a:t>47</a:t>
            </a:fld>
            <a:endParaRPr lang="en-US">
              <a:latin typeface="Arial" charset="0"/>
            </a:endParaRPr>
          </a:p>
        </p:txBody>
      </p:sp>
      <p:sp>
        <p:nvSpPr>
          <p:cNvPr id="5" name="Title 1"/>
          <p:cNvSpPr txBox="1">
            <a:spLocks/>
          </p:cNvSpPr>
          <p:nvPr/>
        </p:nvSpPr>
        <p:spPr bwMode="auto">
          <a:xfrm>
            <a:off x="2133600" y="64135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Non-Exclusion</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3252" name="TextBox 6"/>
          <p:cNvSpPr txBox="1">
            <a:spLocks noChangeArrowheads="1"/>
          </p:cNvSpPr>
          <p:nvPr/>
        </p:nvSpPr>
        <p:spPr bwMode="auto">
          <a:xfrm>
            <a:off x="2133600" y="1600201"/>
            <a:ext cx="8153400" cy="4585871"/>
          </a:xfrm>
          <a:prstGeom prst="rect">
            <a:avLst/>
          </a:prstGeom>
          <a:solidFill>
            <a:srgbClr val="C00000">
              <a:alpha val="74901"/>
            </a:srgbClr>
          </a:solidFill>
          <a:ln w="9525">
            <a:noFill/>
            <a:miter lim="800000"/>
            <a:headEnd/>
            <a:tailEnd/>
          </a:ln>
        </p:spPr>
        <p:txBody>
          <a:bodyPr wrap="square">
            <a:spAutoFit/>
          </a:bodyPr>
          <a:lstStyle/>
          <a:p>
            <a:pPr fontAlgn="base">
              <a:spcBef>
                <a:spcPct val="0"/>
              </a:spcBef>
              <a:spcAft>
                <a:spcPct val="0"/>
              </a:spcAft>
            </a:pPr>
            <a:r>
              <a:rPr lang="en-US" sz="2800" i="1" dirty="0">
                <a:solidFill>
                  <a:prstClr val="white"/>
                </a:solidFill>
                <a:latin typeface="Arial" charset="0"/>
              </a:rPr>
              <a:t>Concepts:</a:t>
            </a:r>
          </a:p>
          <a:p>
            <a:pPr fontAlgn="base">
              <a:spcBef>
                <a:spcPct val="0"/>
              </a:spcBef>
              <a:spcAft>
                <a:spcPct val="0"/>
              </a:spcAft>
            </a:pPr>
            <a:endParaRPr lang="en-US" sz="2400" i="1" dirty="0">
              <a:solidFill>
                <a:prstClr val="white"/>
              </a:solidFill>
              <a:latin typeface="Arial" charset="0"/>
            </a:endParaRPr>
          </a:p>
          <a:p>
            <a:pPr fontAlgn="base">
              <a:spcBef>
                <a:spcPct val="0"/>
              </a:spcBef>
              <a:spcAft>
                <a:spcPct val="0"/>
              </a:spcAft>
            </a:pPr>
            <a:r>
              <a:rPr lang="en-US" sz="2400" i="1" dirty="0">
                <a:solidFill>
                  <a:prstClr val="white"/>
                </a:solidFill>
                <a:latin typeface="Arial" charset="0"/>
              </a:rPr>
              <a:t>Commons: Refers to the environmental resources itself</a:t>
            </a:r>
          </a:p>
          <a:p>
            <a:pPr fontAlgn="base">
              <a:spcBef>
                <a:spcPct val="0"/>
              </a:spcBef>
              <a:spcAft>
                <a:spcPct val="0"/>
              </a:spcAft>
            </a:pPr>
            <a:endParaRPr lang="en-US" sz="2400" i="1" dirty="0">
              <a:solidFill>
                <a:prstClr val="white"/>
              </a:solidFill>
              <a:latin typeface="Arial" charset="0"/>
            </a:endParaRPr>
          </a:p>
          <a:p>
            <a:pPr fontAlgn="base">
              <a:spcBef>
                <a:spcPct val="0"/>
              </a:spcBef>
              <a:spcAft>
                <a:spcPct val="0"/>
              </a:spcAft>
            </a:pPr>
            <a:r>
              <a:rPr lang="en-US" sz="2400" i="1" dirty="0">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dirty="0">
              <a:solidFill>
                <a:prstClr val="white"/>
              </a:solidFill>
              <a:latin typeface="Arial" charset="0"/>
            </a:endParaRPr>
          </a:p>
          <a:p>
            <a:pPr fontAlgn="base">
              <a:spcBef>
                <a:spcPct val="0"/>
              </a:spcBef>
              <a:spcAft>
                <a:spcPct val="0"/>
              </a:spcAft>
            </a:pPr>
            <a:r>
              <a:rPr lang="en-US" sz="2400" i="1" dirty="0">
                <a:solidFill>
                  <a:prstClr val="white"/>
                </a:solidFill>
                <a:latin typeface="Arial" charset="0"/>
              </a:rPr>
              <a:t>Open Access Resources: Implies there is no ownership of the asset in the sense that “everybody’s property is nobody’s property”.</a:t>
            </a:r>
          </a:p>
        </p:txBody>
      </p:sp>
    </p:spTree>
    <p:extLst>
      <p:ext uri="{BB962C8B-B14F-4D97-AF65-F5344CB8AC3E}">
        <p14:creationId xmlns:p14="http://schemas.microsoft.com/office/powerpoint/2010/main" val="1792106224"/>
      </p:ext>
    </p:extLst>
  </p:cSld>
  <p:clrMapOvr>
    <a:masterClrMapping/>
  </p:clrMapOvr>
  <p:transition>
    <p:split orient="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F6354E58-8690-4DE7-A57D-1AA89C7A0902}" type="slidenum">
              <a:rPr lang="en-US">
                <a:latin typeface="Arial" charset="0"/>
              </a:rPr>
              <a:pPr fontAlgn="base">
                <a:spcBef>
                  <a:spcPct val="0"/>
                </a:spcBef>
                <a:spcAft>
                  <a:spcPct val="0"/>
                </a:spcAft>
              </a:pPr>
              <a:t>48</a:t>
            </a:fld>
            <a:endParaRPr lang="en-US">
              <a:latin typeface="Arial" charset="0"/>
            </a:endParaRPr>
          </a:p>
        </p:txBody>
      </p:sp>
      <p:sp>
        <p:nvSpPr>
          <p:cNvPr id="5" name="Title 1"/>
          <p:cNvSpPr txBox="1">
            <a:spLocks/>
          </p:cNvSpPr>
          <p:nvPr/>
        </p:nvSpPr>
        <p:spPr bwMode="auto">
          <a:xfrm>
            <a:off x="2133600" y="3429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Public goods </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4276" name="TextBox 6"/>
          <p:cNvSpPr txBox="1">
            <a:spLocks noChangeArrowheads="1"/>
          </p:cNvSpPr>
          <p:nvPr/>
        </p:nvSpPr>
        <p:spPr bwMode="auto">
          <a:xfrm>
            <a:off x="1981200" y="1524000"/>
            <a:ext cx="8229600" cy="4154488"/>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Open Access Resources: Implies there is no ownership of the asset in the sense that “everybody’s property is nobody’s property”.</a:t>
            </a:r>
          </a:p>
        </p:txBody>
      </p:sp>
      <p:sp>
        <p:nvSpPr>
          <p:cNvPr id="54277" name="TextBox 7"/>
          <p:cNvSpPr txBox="1">
            <a:spLocks noChangeArrowheads="1"/>
          </p:cNvSpPr>
          <p:nvPr/>
        </p:nvSpPr>
        <p:spPr bwMode="auto">
          <a:xfrm>
            <a:off x="2133600" y="1165289"/>
            <a:ext cx="8229600" cy="5693866"/>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An environmental asset is considered a pure public good if its consumption is non-rival and non-excludable</a:t>
            </a:r>
          </a:p>
          <a:p>
            <a:pPr marL="457200" indent="-4572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Paul Samuelson-1950s</a:t>
            </a:r>
          </a:p>
          <a:p>
            <a:pPr marL="457200" indent="-4572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Non-rival- good is available to all and one person’s consumption does not reduce another person’s consumption </a:t>
            </a:r>
          </a:p>
          <a:p>
            <a:pPr marL="914400" lvl="1" indent="-4572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The marginal cost of supplying the good to an additional individual is zero</a:t>
            </a:r>
          </a:p>
          <a:p>
            <a:pPr algn="just" fontAlgn="base">
              <a:spcBef>
                <a:spcPct val="0"/>
              </a:spcBef>
              <a:spcAft>
                <a:spcPct val="0"/>
              </a:spcAft>
            </a:pPr>
            <a:endParaRPr lang="en-US" sz="2600" dirty="0">
              <a:solidFill>
                <a:prstClr val="black"/>
              </a:solidFill>
              <a:latin typeface="Arial" charset="0"/>
            </a:endParaRPr>
          </a:p>
          <a:p>
            <a:pPr marL="457200" indent="-4572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It is not Pareto efficient to set prices that will exclude anyone who derives positive marginal benefits from the public, hence, market failure occurs. </a:t>
            </a:r>
          </a:p>
        </p:txBody>
      </p:sp>
    </p:spTree>
    <p:extLst>
      <p:ext uri="{BB962C8B-B14F-4D97-AF65-F5344CB8AC3E}">
        <p14:creationId xmlns:p14="http://schemas.microsoft.com/office/powerpoint/2010/main" val="809355369"/>
      </p:ext>
    </p:extLst>
  </p:cSld>
  <p:clrMapOvr>
    <a:masterClrMapping/>
  </p:clrMapOvr>
  <p:transition>
    <p:split orient="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418" y="533400"/>
            <a:ext cx="8174182" cy="609600"/>
          </a:xfrm>
        </p:spPr>
        <p:txBody>
          <a:bodyPr/>
          <a:lstStyle/>
          <a:p>
            <a:r>
              <a:rPr lang="en-IN" b="1" dirty="0" smtClean="0"/>
              <a:t>Public Goods-Examples</a:t>
            </a:r>
            <a:endParaRPr lang="en-IN" b="1" dirty="0"/>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600A6F02-6E4B-4918-991C-9FDDDC7E276E}" type="slidenum">
              <a:rPr lang="en-US">
                <a:latin typeface="Arial" charset="0"/>
              </a:rPr>
              <a:pPr fontAlgn="base">
                <a:spcBef>
                  <a:spcPct val="0"/>
                </a:spcBef>
                <a:spcAft>
                  <a:spcPct val="0"/>
                </a:spcAft>
                <a:defRPr/>
              </a:pPr>
              <a:t>49</a:t>
            </a:fld>
            <a:endParaRPr lang="en-US">
              <a:latin typeface="Arial" charset="0"/>
            </a:endParaRPr>
          </a:p>
        </p:txBody>
      </p:sp>
      <p:graphicFrame>
        <p:nvGraphicFramePr>
          <p:cNvPr id="7" name="Content Placeholder 6"/>
          <p:cNvGraphicFramePr>
            <a:graphicFrameLocks noGrp="1"/>
          </p:cNvGraphicFramePr>
          <p:nvPr>
            <p:ph sz="half" idx="1"/>
            <p:extLst/>
          </p:nvPr>
        </p:nvGraphicFramePr>
        <p:xfrm>
          <a:off x="1965036" y="1335810"/>
          <a:ext cx="8495002" cy="5227319"/>
        </p:xfrm>
        <a:graphic>
          <a:graphicData uri="http://schemas.openxmlformats.org/drawingml/2006/table">
            <a:tbl>
              <a:tblPr firstRow="1" bandRow="1">
                <a:tableStyleId>{5C22544A-7EE6-4342-B048-85BDC9FD1C3A}</a:tableStyleId>
              </a:tblPr>
              <a:tblGrid>
                <a:gridCol w="2831667">
                  <a:extLst>
                    <a:ext uri="{9D8B030D-6E8A-4147-A177-3AD203B41FA5}">
                      <a16:colId xmlns:a16="http://schemas.microsoft.com/office/drawing/2014/main" val="2683913934"/>
                    </a:ext>
                  </a:extLst>
                </a:gridCol>
                <a:gridCol w="2517038">
                  <a:extLst>
                    <a:ext uri="{9D8B030D-6E8A-4147-A177-3AD203B41FA5}">
                      <a16:colId xmlns:a16="http://schemas.microsoft.com/office/drawing/2014/main" val="2040696609"/>
                    </a:ext>
                  </a:extLst>
                </a:gridCol>
                <a:gridCol w="3146297">
                  <a:extLst>
                    <a:ext uri="{9D8B030D-6E8A-4147-A177-3AD203B41FA5}">
                      <a16:colId xmlns:a16="http://schemas.microsoft.com/office/drawing/2014/main" val="2076180910"/>
                    </a:ext>
                  </a:extLst>
                </a:gridCol>
              </a:tblGrid>
              <a:tr h="924301">
                <a:tc>
                  <a:txBody>
                    <a:bodyPr/>
                    <a:lstStyle/>
                    <a:p>
                      <a:r>
                        <a:rPr lang="en-IN" sz="2800" dirty="0" smtClean="0"/>
                        <a:t>Type</a:t>
                      </a:r>
                      <a:r>
                        <a:rPr lang="en-IN" sz="2800" baseline="0" dirty="0" smtClean="0"/>
                        <a:t> of Goods</a:t>
                      </a:r>
                      <a:endParaRPr lang="en-IN" sz="2800" dirty="0"/>
                    </a:p>
                  </a:txBody>
                  <a:tcPr/>
                </a:tc>
                <a:tc>
                  <a:txBody>
                    <a:bodyPr/>
                    <a:lstStyle/>
                    <a:p>
                      <a:r>
                        <a:rPr lang="en-IN" sz="2800" dirty="0" smtClean="0"/>
                        <a:t>Exclusive</a:t>
                      </a:r>
                      <a:endParaRPr lang="en-IN" sz="2800" dirty="0"/>
                    </a:p>
                  </a:txBody>
                  <a:tcPr/>
                </a:tc>
                <a:tc>
                  <a:txBody>
                    <a:bodyPr/>
                    <a:lstStyle/>
                    <a:p>
                      <a:r>
                        <a:rPr lang="en-IN" sz="2800" dirty="0" smtClean="0"/>
                        <a:t>Non-Exclusive</a:t>
                      </a:r>
                      <a:endParaRPr lang="en-IN" sz="2800" dirty="0"/>
                    </a:p>
                  </a:txBody>
                  <a:tcPr/>
                </a:tc>
                <a:extLst>
                  <a:ext uri="{0D108BD9-81ED-4DB2-BD59-A6C34878D82A}">
                    <a16:rowId xmlns:a16="http://schemas.microsoft.com/office/drawing/2014/main" val="2298391577"/>
                  </a:ext>
                </a:extLst>
              </a:tr>
              <a:tr h="805037">
                <a:tc>
                  <a:txBody>
                    <a:bodyPr/>
                    <a:lstStyle/>
                    <a:p>
                      <a:r>
                        <a:rPr lang="en-IN" sz="2800" dirty="0" smtClean="0"/>
                        <a:t>Rival</a:t>
                      </a:r>
                      <a:endParaRPr lang="en-IN" sz="2800" dirty="0"/>
                    </a:p>
                  </a:txBody>
                  <a:tcPr/>
                </a:tc>
                <a:tc>
                  <a:txBody>
                    <a:bodyPr/>
                    <a:lstStyle/>
                    <a:p>
                      <a:r>
                        <a:rPr lang="en-IN" sz="2400" dirty="0" smtClean="0"/>
                        <a:t>Most Goods</a:t>
                      </a:r>
                      <a:endParaRPr lang="en-IN" sz="2400" dirty="0"/>
                    </a:p>
                  </a:txBody>
                  <a:tcPr/>
                </a:tc>
                <a:tc>
                  <a:txBody>
                    <a:bodyPr/>
                    <a:lstStyle/>
                    <a:p>
                      <a:r>
                        <a:rPr lang="en-IN" sz="2400" dirty="0" smtClean="0"/>
                        <a:t>Online computer services</a:t>
                      </a:r>
                      <a:endParaRPr lang="en-IN" sz="2400" dirty="0"/>
                    </a:p>
                  </a:txBody>
                  <a:tcPr/>
                </a:tc>
                <a:extLst>
                  <a:ext uri="{0D108BD9-81ED-4DB2-BD59-A6C34878D82A}">
                    <a16:rowId xmlns:a16="http://schemas.microsoft.com/office/drawing/2014/main" val="1347005614"/>
                  </a:ext>
                </a:extLst>
              </a:tr>
              <a:tr h="462538">
                <a:tc>
                  <a:txBody>
                    <a:bodyPr/>
                    <a:lstStyle/>
                    <a:p>
                      <a:endParaRPr lang="en-IN" sz="2400" dirty="0"/>
                    </a:p>
                  </a:txBody>
                  <a:tcPr/>
                </a:tc>
                <a:tc>
                  <a:txBody>
                    <a:bodyPr/>
                    <a:lstStyle/>
                    <a:p>
                      <a:r>
                        <a:rPr lang="en-IN" sz="2400" dirty="0" smtClean="0"/>
                        <a:t>Mobile</a:t>
                      </a:r>
                      <a:r>
                        <a:rPr lang="en-IN" sz="2400" baseline="0" dirty="0" smtClean="0"/>
                        <a:t> Handsets</a:t>
                      </a:r>
                      <a:endParaRPr lang="en-IN" sz="2400" dirty="0"/>
                    </a:p>
                  </a:txBody>
                  <a:tcPr/>
                </a:tc>
                <a:tc>
                  <a:txBody>
                    <a:bodyPr/>
                    <a:lstStyle/>
                    <a:p>
                      <a:r>
                        <a:rPr lang="en-IN" sz="2400" dirty="0" smtClean="0"/>
                        <a:t>Fishing</a:t>
                      </a:r>
                      <a:endParaRPr lang="en-IN" sz="2400" dirty="0"/>
                    </a:p>
                  </a:txBody>
                  <a:tcPr/>
                </a:tc>
                <a:extLst>
                  <a:ext uri="{0D108BD9-81ED-4DB2-BD59-A6C34878D82A}">
                    <a16:rowId xmlns:a16="http://schemas.microsoft.com/office/drawing/2014/main" val="1202509481"/>
                  </a:ext>
                </a:extLst>
              </a:tr>
              <a:tr h="447243">
                <a:tc>
                  <a:txBody>
                    <a:bodyPr/>
                    <a:lstStyle/>
                    <a:p>
                      <a:endParaRPr lang="en-IN" sz="2400" dirty="0"/>
                    </a:p>
                  </a:txBody>
                  <a:tcPr/>
                </a:tc>
                <a:tc>
                  <a:txBody>
                    <a:bodyPr/>
                    <a:lstStyle/>
                    <a:p>
                      <a:r>
                        <a:rPr lang="en-IN" sz="2400" dirty="0" smtClean="0"/>
                        <a:t>Shoes</a:t>
                      </a:r>
                      <a:endParaRPr lang="en-IN" sz="2400" dirty="0"/>
                    </a:p>
                  </a:txBody>
                  <a:tcPr/>
                </a:tc>
                <a:tc>
                  <a:txBody>
                    <a:bodyPr/>
                    <a:lstStyle/>
                    <a:p>
                      <a:r>
                        <a:rPr lang="en-IN" sz="2400" dirty="0" smtClean="0"/>
                        <a:t>Congested Highways</a:t>
                      </a:r>
                      <a:endParaRPr lang="en-IN" sz="2400" dirty="0"/>
                    </a:p>
                  </a:txBody>
                  <a:tcPr/>
                </a:tc>
                <a:extLst>
                  <a:ext uri="{0D108BD9-81ED-4DB2-BD59-A6C34878D82A}">
                    <a16:rowId xmlns:a16="http://schemas.microsoft.com/office/drawing/2014/main" val="3386397699"/>
                  </a:ext>
                </a:extLst>
              </a:tr>
              <a:tr h="447243">
                <a:tc>
                  <a:txBody>
                    <a:bodyPr/>
                    <a:lstStyle/>
                    <a:p>
                      <a:endParaRPr lang="en-IN" sz="2400" dirty="0"/>
                    </a:p>
                  </a:txBody>
                  <a:tcPr/>
                </a:tc>
                <a:tc>
                  <a:txBody>
                    <a:bodyPr/>
                    <a:lstStyle/>
                    <a:p>
                      <a:endParaRPr lang="en-IN" sz="2400" dirty="0"/>
                    </a:p>
                  </a:txBody>
                  <a:tcPr/>
                </a:tc>
                <a:tc>
                  <a:txBody>
                    <a:bodyPr/>
                    <a:lstStyle/>
                    <a:p>
                      <a:endParaRPr lang="en-IN" sz="2400"/>
                    </a:p>
                  </a:txBody>
                  <a:tcPr/>
                </a:tc>
                <a:extLst>
                  <a:ext uri="{0D108BD9-81ED-4DB2-BD59-A6C34878D82A}">
                    <a16:rowId xmlns:a16="http://schemas.microsoft.com/office/drawing/2014/main" val="1402843072"/>
                  </a:ext>
                </a:extLst>
              </a:tr>
              <a:tr h="1162831">
                <a:tc>
                  <a:txBody>
                    <a:bodyPr/>
                    <a:lstStyle/>
                    <a:p>
                      <a:r>
                        <a:rPr lang="en-IN" sz="2800" dirty="0" smtClean="0"/>
                        <a:t>Non-Rival</a:t>
                      </a:r>
                      <a:endParaRPr lang="en-IN" sz="2800" dirty="0"/>
                    </a:p>
                  </a:txBody>
                  <a:tcPr/>
                </a:tc>
                <a:tc>
                  <a:txBody>
                    <a:bodyPr/>
                    <a:lstStyle/>
                    <a:p>
                      <a:r>
                        <a:rPr lang="en-IN" sz="2400" dirty="0" smtClean="0"/>
                        <a:t>When not in capacity: Airline Seats</a:t>
                      </a:r>
                      <a:endParaRPr lang="en-IN" sz="2400" dirty="0"/>
                    </a:p>
                  </a:txBody>
                  <a:tcPr/>
                </a:tc>
                <a:tc>
                  <a:txBody>
                    <a:bodyPr/>
                    <a:lstStyle/>
                    <a:p>
                      <a:r>
                        <a:rPr lang="en-IN" sz="2400" dirty="0" smtClean="0"/>
                        <a:t>Pure Public Goods</a:t>
                      </a:r>
                      <a:endParaRPr lang="en-IN" sz="2400" dirty="0"/>
                    </a:p>
                  </a:txBody>
                  <a:tcPr/>
                </a:tc>
                <a:extLst>
                  <a:ext uri="{0D108BD9-81ED-4DB2-BD59-A6C34878D82A}">
                    <a16:rowId xmlns:a16="http://schemas.microsoft.com/office/drawing/2014/main" val="1248086073"/>
                  </a:ext>
                </a:extLst>
              </a:tr>
              <a:tr h="447243">
                <a:tc>
                  <a:txBody>
                    <a:bodyPr/>
                    <a:lstStyle/>
                    <a:p>
                      <a:endParaRPr lang="en-IN" sz="2400"/>
                    </a:p>
                  </a:txBody>
                  <a:tcPr/>
                </a:tc>
                <a:tc>
                  <a:txBody>
                    <a:bodyPr/>
                    <a:lstStyle/>
                    <a:p>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t>National Defence</a:t>
                      </a:r>
                    </a:p>
                  </a:txBody>
                  <a:tcPr/>
                </a:tc>
                <a:extLst>
                  <a:ext uri="{0D108BD9-81ED-4DB2-BD59-A6C34878D82A}">
                    <a16:rowId xmlns:a16="http://schemas.microsoft.com/office/drawing/2014/main" val="1051999869"/>
                  </a:ext>
                </a:extLst>
              </a:tr>
              <a:tr h="447243">
                <a:tc>
                  <a:txBody>
                    <a:bodyPr/>
                    <a:lstStyle/>
                    <a:p>
                      <a:endParaRPr lang="en-IN" sz="2400"/>
                    </a:p>
                  </a:txBody>
                  <a:tcPr/>
                </a:tc>
                <a:tc>
                  <a:txBody>
                    <a:bodyPr/>
                    <a:lstStyle/>
                    <a:p>
                      <a:endParaRPr lang="en-IN" sz="2400"/>
                    </a:p>
                  </a:txBody>
                  <a:tcPr/>
                </a:tc>
                <a:tc>
                  <a:txBody>
                    <a:bodyPr/>
                    <a:lstStyle/>
                    <a:p>
                      <a:r>
                        <a:rPr lang="en-IN" sz="2400" dirty="0" smtClean="0"/>
                        <a:t>Streetlights</a:t>
                      </a:r>
                      <a:endParaRPr lang="en-IN" sz="2400" dirty="0"/>
                    </a:p>
                  </a:txBody>
                  <a:tcPr/>
                </a:tc>
                <a:extLst>
                  <a:ext uri="{0D108BD9-81ED-4DB2-BD59-A6C34878D82A}">
                    <a16:rowId xmlns:a16="http://schemas.microsoft.com/office/drawing/2014/main" val="2011207955"/>
                  </a:ext>
                </a:extLst>
              </a:tr>
            </a:tbl>
          </a:graphicData>
        </a:graphic>
      </p:graphicFrame>
    </p:spTree>
    <p:extLst>
      <p:ext uri="{BB962C8B-B14F-4D97-AF65-F5344CB8AC3E}">
        <p14:creationId xmlns:p14="http://schemas.microsoft.com/office/powerpoint/2010/main" val="2627670430"/>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4" name="TextBox 3"/>
          <p:cNvSpPr txBox="1"/>
          <p:nvPr/>
        </p:nvSpPr>
        <p:spPr>
          <a:xfrm>
            <a:off x="979714" y="181893"/>
            <a:ext cx="10193383" cy="784830"/>
          </a:xfrm>
          <a:prstGeom prst="rect">
            <a:avLst/>
          </a:prstGeom>
          <a:noFill/>
        </p:spPr>
        <p:txBody>
          <a:bodyPr wrap="square" rtlCol="0">
            <a:spAutoFit/>
          </a:bodyPr>
          <a:lstStyle/>
          <a:p>
            <a:r>
              <a:rPr lang="en-IN" sz="4500" b="1" dirty="0" smtClean="0">
                <a:solidFill>
                  <a:schemeClr val="bg1"/>
                </a:solidFill>
                <a:latin typeface="+mj-lt"/>
              </a:rPr>
              <a:t>Market Success-Efficiency</a:t>
            </a:r>
            <a:endParaRPr lang="en-IN" sz="4500" b="1" dirty="0">
              <a:solidFill>
                <a:schemeClr val="bg1"/>
              </a:solidFill>
              <a:latin typeface="+mj-lt"/>
            </a:endParaRPr>
          </a:p>
        </p:txBody>
      </p:sp>
      <p:sp>
        <p:nvSpPr>
          <p:cNvPr id="5" name="TextBox 4"/>
          <p:cNvSpPr txBox="1"/>
          <p:nvPr/>
        </p:nvSpPr>
        <p:spPr>
          <a:xfrm>
            <a:off x="979714" y="1073421"/>
            <a:ext cx="10454640" cy="5687711"/>
          </a:xfrm>
          <a:prstGeom prst="rect">
            <a:avLst/>
          </a:prstGeom>
          <a:noFill/>
        </p:spPr>
        <p:txBody>
          <a:bodyPr wrap="square" rtlCol="0">
            <a:spAutoFit/>
          </a:bodyPr>
          <a:lstStyle/>
          <a:p>
            <a:pPr marL="457200" indent="-457200" algn="just">
              <a:buFont typeface="Wingdings" panose="05000000000000000000" pitchFamily="2" charset="2"/>
              <a:buChar char="§"/>
            </a:pPr>
            <a:r>
              <a:rPr lang="en-US" sz="3600" dirty="0">
                <a:solidFill>
                  <a:srgbClr val="FFFF00"/>
                </a:solidFill>
                <a:latin typeface="Calibri" pitchFamily="34" charset="0"/>
              </a:rPr>
              <a:t>Market success-efficient allocation of resources</a:t>
            </a:r>
          </a:p>
          <a:p>
            <a:pPr marL="914400" lvl="1" indent="-457200" algn="just">
              <a:buFont typeface="Wingdings" panose="05000000000000000000" pitchFamily="2" charset="2"/>
              <a:buChar char="§"/>
            </a:pPr>
            <a:r>
              <a:rPr lang="en-US" sz="3600" dirty="0">
                <a:solidFill>
                  <a:srgbClr val="FFFF00"/>
                </a:solidFill>
                <a:latin typeface="Calibri" pitchFamily="34" charset="0"/>
              </a:rPr>
              <a:t>Allocative Efficiency</a:t>
            </a:r>
          </a:p>
          <a:p>
            <a:pPr marL="914400" lvl="1" indent="-457200" algn="just">
              <a:buFont typeface="Wingdings" panose="05000000000000000000" pitchFamily="2" charset="2"/>
              <a:buChar char="§"/>
            </a:pPr>
            <a:r>
              <a:rPr lang="en-US" sz="3600" dirty="0">
                <a:solidFill>
                  <a:srgbClr val="FFFF00"/>
                </a:solidFill>
                <a:latin typeface="Calibri" pitchFamily="34" charset="0"/>
              </a:rPr>
              <a:t>Also referred to as Pareto Efficiency (</a:t>
            </a:r>
            <a:r>
              <a:rPr lang="en-GB" sz="3600" dirty="0">
                <a:solidFill>
                  <a:srgbClr val="FFFF00"/>
                </a:solidFill>
                <a:latin typeface="Calibri" pitchFamily="34" charset="0"/>
              </a:rPr>
              <a:t>After Vilfredo Pareto, 1848–1923)</a:t>
            </a:r>
            <a:endParaRPr lang="en-US" sz="3600" dirty="0">
              <a:solidFill>
                <a:srgbClr val="FFFF00"/>
              </a:solidFill>
              <a:latin typeface="Calibri" pitchFamily="34" charset="0"/>
            </a:endParaRPr>
          </a:p>
          <a:p>
            <a:pPr marL="914400" lvl="1" indent="-457200" algn="just">
              <a:buFont typeface="Wingdings" panose="05000000000000000000" pitchFamily="2" charset="2"/>
              <a:buChar char="§"/>
            </a:pPr>
            <a:endParaRPr lang="en-US" sz="3600" dirty="0">
              <a:solidFill>
                <a:srgbClr val="FFFF00"/>
              </a:solidFill>
              <a:latin typeface="Calibri" pitchFamily="34" charset="0"/>
            </a:endParaRPr>
          </a:p>
          <a:p>
            <a:pPr marL="457200" indent="-457200">
              <a:lnSpc>
                <a:spcPct val="90000"/>
              </a:lnSpc>
              <a:buFont typeface="Wingdings" panose="05000000000000000000" pitchFamily="2" charset="2"/>
              <a:buChar char="§"/>
            </a:pPr>
            <a:r>
              <a:rPr lang="en-GB" sz="3600" b="1" dirty="0">
                <a:solidFill>
                  <a:srgbClr val="FFFF00"/>
                </a:solidFill>
                <a:latin typeface="Calibri" pitchFamily="34" charset="0"/>
              </a:rPr>
              <a:t>Pareto Efficient Allocation</a:t>
            </a:r>
            <a:r>
              <a:rPr lang="en-GB" sz="3600" dirty="0">
                <a:solidFill>
                  <a:srgbClr val="FFFF00"/>
                </a:solidFill>
                <a:latin typeface="Calibri" pitchFamily="34" charset="0"/>
              </a:rPr>
              <a:t> – resources cannot be readjusted to make one consumer better off without making another worse off</a:t>
            </a:r>
          </a:p>
          <a:p>
            <a:pPr>
              <a:lnSpc>
                <a:spcPct val="90000"/>
              </a:lnSpc>
            </a:pPr>
            <a:endParaRPr lang="en-GB" sz="3600" dirty="0">
              <a:solidFill>
                <a:srgbClr val="FFFF00"/>
              </a:solidFill>
              <a:latin typeface="Calibri" pitchFamily="34" charset="0"/>
            </a:endParaRPr>
          </a:p>
          <a:p>
            <a:pPr marL="457200" indent="-457200" algn="just">
              <a:buFont typeface="Wingdings" panose="05000000000000000000" pitchFamily="2" charset="2"/>
              <a:buChar char="§"/>
            </a:pPr>
            <a:r>
              <a:rPr lang="en-US" sz="3600" dirty="0">
                <a:solidFill>
                  <a:srgbClr val="FFFF00"/>
                </a:solidFill>
                <a:latin typeface="Calibri" pitchFamily="34" charset="0"/>
              </a:rPr>
              <a:t>Pareto improvement</a:t>
            </a:r>
          </a:p>
          <a:p>
            <a:r>
              <a:rPr lang="en-IN" dirty="0" smtClean="0"/>
              <a:t> </a:t>
            </a:r>
            <a:endParaRPr lang="en-IN" dirty="0"/>
          </a:p>
        </p:txBody>
      </p:sp>
    </p:spTree>
    <p:extLst>
      <p:ext uri="{BB962C8B-B14F-4D97-AF65-F5344CB8AC3E}">
        <p14:creationId xmlns:p14="http://schemas.microsoft.com/office/powerpoint/2010/main" val="16502723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B3F33841-3743-4F2E-A800-00680A16CCB5}" type="slidenum">
              <a:rPr lang="en-US">
                <a:latin typeface="Arial" charset="0"/>
              </a:rPr>
              <a:pPr fontAlgn="base">
                <a:spcBef>
                  <a:spcPct val="0"/>
                </a:spcBef>
                <a:spcAft>
                  <a:spcPct val="0"/>
                </a:spcAft>
              </a:pPr>
              <a:t>50</a:t>
            </a:fld>
            <a:endParaRPr lang="en-US">
              <a:latin typeface="Arial" charset="0"/>
            </a:endParaRPr>
          </a:p>
        </p:txBody>
      </p:sp>
      <p:sp>
        <p:nvSpPr>
          <p:cNvPr id="5" name="Title 1"/>
          <p:cNvSpPr txBox="1">
            <a:spLocks/>
          </p:cNvSpPr>
          <p:nvPr/>
        </p:nvSpPr>
        <p:spPr bwMode="auto">
          <a:xfrm>
            <a:off x="2133600" y="609600"/>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Public goods </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5300" name="TextBox 6"/>
          <p:cNvSpPr txBox="1">
            <a:spLocks noChangeArrowheads="1"/>
          </p:cNvSpPr>
          <p:nvPr/>
        </p:nvSpPr>
        <p:spPr bwMode="auto">
          <a:xfrm>
            <a:off x="1981200" y="1524000"/>
            <a:ext cx="8229600" cy="4154488"/>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Open Access Resources: Implies there is no ownership of the asset in the sense that “everybody’s property is nobody’s property”.</a:t>
            </a:r>
          </a:p>
        </p:txBody>
      </p:sp>
      <p:sp>
        <p:nvSpPr>
          <p:cNvPr id="55301" name="TextBox 7"/>
          <p:cNvSpPr txBox="1">
            <a:spLocks noChangeArrowheads="1"/>
          </p:cNvSpPr>
          <p:nvPr/>
        </p:nvSpPr>
        <p:spPr bwMode="auto">
          <a:xfrm>
            <a:off x="2133600" y="1752600"/>
            <a:ext cx="7904162" cy="4038600"/>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pPr>
            <a:r>
              <a:rPr lang="en-US" sz="2800" dirty="0">
                <a:solidFill>
                  <a:prstClr val="black"/>
                </a:solidFill>
                <a:latin typeface="Arial" charset="0"/>
              </a:rPr>
              <a:t>Pure public goods - the problem of free riding</a:t>
            </a:r>
          </a:p>
          <a:p>
            <a:pPr marL="457200" indent="-457200" algn="just" fontAlgn="base">
              <a:spcBef>
                <a:spcPct val="0"/>
              </a:spcBef>
              <a:spcAft>
                <a:spcPct val="0"/>
              </a:spcAft>
              <a:buFont typeface="Wingdings" panose="05000000000000000000" pitchFamily="2" charset="2"/>
              <a:buChar char="§"/>
            </a:pPr>
            <a:endParaRPr lang="en-US" sz="2800" dirty="0">
              <a:solidFill>
                <a:prstClr val="black"/>
              </a:solidFill>
              <a:latin typeface="Arial" charset="0"/>
            </a:endParaRPr>
          </a:p>
          <a:p>
            <a:pPr marL="457200" indent="-457200" algn="just" fontAlgn="base">
              <a:spcBef>
                <a:spcPct val="0"/>
              </a:spcBef>
              <a:spcAft>
                <a:spcPct val="0"/>
              </a:spcAft>
              <a:buFont typeface="Wingdings" panose="05000000000000000000" pitchFamily="2" charset="2"/>
              <a:buChar char="§"/>
            </a:pPr>
            <a:r>
              <a:rPr lang="en-US" sz="2800" dirty="0">
                <a:solidFill>
                  <a:prstClr val="black"/>
                </a:solidFill>
                <a:latin typeface="Arial" charset="0"/>
              </a:rPr>
              <a:t>A free rider is one who conceals his or her preferences for the good in order to enjoy benefits without paying for them</a:t>
            </a:r>
          </a:p>
          <a:p>
            <a:pPr marL="457200" indent="-457200" algn="just" fontAlgn="base">
              <a:spcBef>
                <a:spcPct val="0"/>
              </a:spcBef>
              <a:spcAft>
                <a:spcPct val="0"/>
              </a:spcAft>
              <a:buFont typeface="Wingdings" panose="05000000000000000000" pitchFamily="2" charset="2"/>
              <a:buChar char="§"/>
            </a:pPr>
            <a:endParaRPr lang="en-US" sz="2800" dirty="0">
              <a:solidFill>
                <a:prstClr val="black"/>
              </a:solidFill>
              <a:latin typeface="Arial" charset="0"/>
            </a:endParaRPr>
          </a:p>
          <a:p>
            <a:pPr marL="457200" indent="-457200" algn="just" fontAlgn="base">
              <a:spcBef>
                <a:spcPct val="0"/>
              </a:spcBef>
              <a:spcAft>
                <a:spcPct val="0"/>
              </a:spcAft>
              <a:buFont typeface="Wingdings" panose="05000000000000000000" pitchFamily="2" charset="2"/>
              <a:buChar char="§"/>
            </a:pPr>
            <a:r>
              <a:rPr lang="en-US" sz="2800" dirty="0">
                <a:solidFill>
                  <a:prstClr val="black"/>
                </a:solidFill>
                <a:latin typeface="Arial" charset="0"/>
              </a:rPr>
              <a:t>In the presence of free-ride, market will provide less of public good than is socially desired resulting in misallocation of resources </a:t>
            </a:r>
          </a:p>
        </p:txBody>
      </p:sp>
    </p:spTree>
    <p:extLst>
      <p:ext uri="{BB962C8B-B14F-4D97-AF65-F5344CB8AC3E}">
        <p14:creationId xmlns:p14="http://schemas.microsoft.com/office/powerpoint/2010/main" val="165090230"/>
      </p:ext>
    </p:extLst>
  </p:cSld>
  <p:clrMapOvr>
    <a:masterClrMapping/>
  </p:clrMapOvr>
  <p:transition>
    <p:split orient="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A072278F-2AE4-455C-9F09-13A1185BC2B6}" type="slidenum">
              <a:rPr lang="en-US">
                <a:latin typeface="Arial" charset="0"/>
              </a:rPr>
              <a:pPr fontAlgn="base">
                <a:spcBef>
                  <a:spcPct val="0"/>
                </a:spcBef>
                <a:spcAft>
                  <a:spcPct val="0"/>
                </a:spcAft>
              </a:pPr>
              <a:t>51</a:t>
            </a:fld>
            <a:endParaRPr lang="en-US">
              <a:latin typeface="Arial" charset="0"/>
            </a:endParaRPr>
          </a:p>
        </p:txBody>
      </p:sp>
      <p:sp>
        <p:nvSpPr>
          <p:cNvPr id="5" name="Title 1"/>
          <p:cNvSpPr txBox="1">
            <a:spLocks/>
          </p:cNvSpPr>
          <p:nvPr/>
        </p:nvSpPr>
        <p:spPr bwMode="auto">
          <a:xfrm>
            <a:off x="2209800" y="469323"/>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non-convexities</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6324" name="TextBox 6"/>
          <p:cNvSpPr txBox="1">
            <a:spLocks noChangeArrowheads="1"/>
          </p:cNvSpPr>
          <p:nvPr/>
        </p:nvSpPr>
        <p:spPr bwMode="auto">
          <a:xfrm>
            <a:off x="1981200" y="1524001"/>
            <a:ext cx="8229600" cy="3046413"/>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p:txBody>
      </p:sp>
      <p:sp>
        <p:nvSpPr>
          <p:cNvPr id="56325" name="TextBox 7"/>
          <p:cNvSpPr txBox="1">
            <a:spLocks noChangeArrowheads="1"/>
          </p:cNvSpPr>
          <p:nvPr/>
        </p:nvSpPr>
        <p:spPr bwMode="auto">
          <a:xfrm>
            <a:off x="2209800" y="1193801"/>
            <a:ext cx="8153400" cy="5386090"/>
          </a:xfrm>
          <a:prstGeom prst="rect">
            <a:avLst/>
          </a:prstGeom>
          <a:noFill/>
          <a:ln w="9525">
            <a:noFill/>
            <a:miter lim="800000"/>
            <a:headEnd/>
            <a:tailEnd/>
          </a:ln>
        </p:spPr>
        <p:txBody>
          <a:bodyPr wrap="square">
            <a:spAutoFit/>
          </a:bodyPr>
          <a:lstStyle/>
          <a:p>
            <a:pPr marL="342900" indent="-342900" algn="just" fontAlgn="base">
              <a:spcBef>
                <a:spcPct val="0"/>
              </a:spcBef>
              <a:spcAft>
                <a:spcPct val="0"/>
              </a:spcAft>
              <a:buFont typeface="Wingdings" panose="05000000000000000000" pitchFamily="2" charset="2"/>
              <a:buChar char="§"/>
            </a:pPr>
            <a:r>
              <a:rPr lang="en-US" sz="2800" dirty="0">
                <a:solidFill>
                  <a:prstClr val="black"/>
                </a:solidFill>
                <a:latin typeface="Arial" charset="0"/>
              </a:rPr>
              <a:t>Convexities associated with environmental </a:t>
            </a:r>
            <a:r>
              <a:rPr lang="en-US" sz="2800" dirty="0" err="1">
                <a:solidFill>
                  <a:prstClr val="black"/>
                </a:solidFill>
                <a:latin typeface="Arial" charset="0"/>
              </a:rPr>
              <a:t>bads</a:t>
            </a:r>
            <a:r>
              <a:rPr lang="en-US" sz="2800" dirty="0">
                <a:solidFill>
                  <a:prstClr val="black"/>
                </a:solidFill>
                <a:latin typeface="Arial" charset="0"/>
              </a:rPr>
              <a:t> (e.g.  pollution</a:t>
            </a:r>
            <a:r>
              <a:rPr lang="en-US" sz="2800" dirty="0">
                <a:solidFill>
                  <a:prstClr val="black"/>
                </a:solidFill>
                <a:latin typeface="Arial" charset="0"/>
              </a:rPr>
              <a:t>):</a:t>
            </a:r>
          </a:p>
          <a:p>
            <a:pPr algn="just" fontAlgn="base">
              <a:spcBef>
                <a:spcPct val="0"/>
              </a:spcBef>
              <a:spcAft>
                <a:spcPct val="0"/>
              </a:spcAft>
            </a:pPr>
            <a:endParaRPr lang="en-US" sz="2800" dirty="0">
              <a:solidFill>
                <a:prstClr val="black"/>
              </a:solidFill>
              <a:latin typeface="Arial" charset="0"/>
            </a:endParaRPr>
          </a:p>
          <a:p>
            <a:pPr marL="800100" lvl="1" indent="-3429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results </a:t>
            </a:r>
            <a:r>
              <a:rPr lang="en-US" sz="2600" dirty="0">
                <a:solidFill>
                  <a:prstClr val="black"/>
                </a:solidFill>
                <a:latin typeface="Arial" charset="0"/>
              </a:rPr>
              <a:t>from the assumption that marginal benefits </a:t>
            </a:r>
            <a:r>
              <a:rPr lang="en-US" sz="2600" dirty="0">
                <a:solidFill>
                  <a:prstClr val="black"/>
                </a:solidFill>
                <a:latin typeface="Arial" charset="0"/>
              </a:rPr>
              <a:t>and </a:t>
            </a:r>
            <a:r>
              <a:rPr lang="en-US" sz="2600" dirty="0">
                <a:solidFill>
                  <a:prstClr val="black"/>
                </a:solidFill>
                <a:latin typeface="Arial" charset="0"/>
              </a:rPr>
              <a:t>cost functions </a:t>
            </a:r>
            <a:r>
              <a:rPr lang="en-US" sz="2600" dirty="0">
                <a:solidFill>
                  <a:prstClr val="black"/>
                </a:solidFill>
                <a:latin typeface="Arial" charset="0"/>
              </a:rPr>
              <a:t>are </a:t>
            </a:r>
            <a:r>
              <a:rPr lang="en-US" sz="2600" dirty="0">
                <a:solidFill>
                  <a:prstClr val="black"/>
                </a:solidFill>
                <a:latin typeface="Arial" charset="0"/>
              </a:rPr>
              <a:t>well behaved: i.e. marginal </a:t>
            </a:r>
            <a:r>
              <a:rPr lang="en-US" sz="2600" dirty="0">
                <a:solidFill>
                  <a:prstClr val="black"/>
                </a:solidFill>
                <a:latin typeface="Arial" charset="0"/>
              </a:rPr>
              <a:t>benefits </a:t>
            </a:r>
            <a:r>
              <a:rPr lang="en-US" sz="2600" dirty="0">
                <a:solidFill>
                  <a:prstClr val="black"/>
                </a:solidFill>
                <a:latin typeface="Arial" charset="0"/>
              </a:rPr>
              <a:t>are decreasing while </a:t>
            </a:r>
            <a:r>
              <a:rPr lang="en-US" sz="2600" dirty="0">
                <a:solidFill>
                  <a:prstClr val="black"/>
                </a:solidFill>
                <a:latin typeface="Arial" charset="0"/>
              </a:rPr>
              <a:t>marginal costs are increasing</a:t>
            </a:r>
          </a:p>
          <a:p>
            <a:pPr marL="800100" lvl="1" indent="-3429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implies </a:t>
            </a:r>
            <a:r>
              <a:rPr lang="en-US" sz="2600" dirty="0">
                <a:solidFill>
                  <a:prstClr val="black"/>
                </a:solidFill>
                <a:latin typeface="Arial" charset="0"/>
              </a:rPr>
              <a:t>that if an equilibrium level of pollution </a:t>
            </a:r>
            <a:r>
              <a:rPr lang="en-US" sz="2600" dirty="0">
                <a:solidFill>
                  <a:prstClr val="black"/>
                </a:solidFill>
                <a:latin typeface="Arial" charset="0"/>
              </a:rPr>
              <a:t>exists, it </a:t>
            </a:r>
            <a:r>
              <a:rPr lang="en-US" sz="2600" dirty="0">
                <a:solidFill>
                  <a:prstClr val="black"/>
                </a:solidFill>
                <a:latin typeface="Arial" charset="0"/>
              </a:rPr>
              <a:t>is </a:t>
            </a:r>
            <a:r>
              <a:rPr lang="en-US" sz="2600" dirty="0">
                <a:solidFill>
                  <a:prstClr val="black"/>
                </a:solidFill>
                <a:latin typeface="Arial" charset="0"/>
              </a:rPr>
              <a:t>unique</a:t>
            </a:r>
          </a:p>
          <a:p>
            <a:pPr marL="800100" lvl="1" indent="-342900" algn="just" fontAlgn="base">
              <a:spcBef>
                <a:spcPct val="0"/>
              </a:spcBef>
              <a:spcAft>
                <a:spcPct val="0"/>
              </a:spcAft>
              <a:buFont typeface="Wingdings" panose="05000000000000000000" pitchFamily="2" charset="2"/>
              <a:buChar char="§"/>
            </a:pPr>
            <a:r>
              <a:rPr lang="en-US" sz="2600" dirty="0">
                <a:solidFill>
                  <a:prstClr val="black"/>
                </a:solidFill>
                <a:latin typeface="Arial" charset="0"/>
              </a:rPr>
              <a:t>therefore</a:t>
            </a:r>
            <a:r>
              <a:rPr lang="en-US" sz="2600" dirty="0">
                <a:solidFill>
                  <a:prstClr val="black"/>
                </a:solidFill>
                <a:latin typeface="Arial" charset="0"/>
              </a:rPr>
              <a:t>, if a set of complete markets </a:t>
            </a:r>
            <a:r>
              <a:rPr lang="en-US" sz="2600" dirty="0">
                <a:solidFill>
                  <a:prstClr val="black"/>
                </a:solidFill>
                <a:latin typeface="Arial" charset="0"/>
              </a:rPr>
              <a:t>exists </a:t>
            </a:r>
            <a:r>
              <a:rPr lang="en-US" sz="2600" dirty="0">
                <a:solidFill>
                  <a:prstClr val="black"/>
                </a:solidFill>
                <a:latin typeface="Arial" charset="0"/>
              </a:rPr>
              <a:t>for </a:t>
            </a:r>
            <a:r>
              <a:rPr lang="en-US" sz="2600" dirty="0">
                <a:solidFill>
                  <a:prstClr val="black"/>
                </a:solidFill>
                <a:latin typeface="Arial" charset="0"/>
              </a:rPr>
              <a:t>water </a:t>
            </a:r>
            <a:r>
              <a:rPr lang="en-US" sz="2600" dirty="0">
                <a:solidFill>
                  <a:prstClr val="black"/>
                </a:solidFill>
                <a:latin typeface="Arial" charset="0"/>
              </a:rPr>
              <a:t>or pollution </a:t>
            </a:r>
            <a:r>
              <a:rPr lang="en-US" sz="2600" dirty="0">
                <a:solidFill>
                  <a:prstClr val="black"/>
                </a:solidFill>
                <a:latin typeface="Arial" charset="0"/>
              </a:rPr>
              <a:t>control</a:t>
            </a:r>
            <a:r>
              <a:rPr lang="en-US" sz="2600" dirty="0">
                <a:solidFill>
                  <a:prstClr val="black"/>
                </a:solidFill>
                <a:latin typeface="Arial" charset="0"/>
              </a:rPr>
              <a:t>, the </a:t>
            </a:r>
            <a:r>
              <a:rPr lang="en-US" sz="2600" dirty="0">
                <a:solidFill>
                  <a:prstClr val="black"/>
                </a:solidFill>
                <a:latin typeface="Arial" charset="0"/>
              </a:rPr>
              <a:t>market </a:t>
            </a:r>
            <a:r>
              <a:rPr lang="en-US" sz="2600" dirty="0">
                <a:solidFill>
                  <a:prstClr val="black"/>
                </a:solidFill>
                <a:latin typeface="Arial" charset="0"/>
              </a:rPr>
              <a:t>will send </a:t>
            </a:r>
            <a:r>
              <a:rPr lang="en-US" sz="2600" dirty="0">
                <a:solidFill>
                  <a:prstClr val="black"/>
                </a:solidFill>
                <a:latin typeface="Arial" charset="0"/>
              </a:rPr>
              <a:t>the correct </a:t>
            </a:r>
            <a:r>
              <a:rPr lang="en-US" sz="2600" dirty="0">
                <a:solidFill>
                  <a:prstClr val="black"/>
                </a:solidFill>
                <a:latin typeface="Arial" charset="0"/>
              </a:rPr>
              <a:t>signal about the socially optimal </a:t>
            </a:r>
            <a:r>
              <a:rPr lang="en-US" sz="2600" dirty="0">
                <a:solidFill>
                  <a:prstClr val="black"/>
                </a:solidFill>
                <a:latin typeface="Arial" charset="0"/>
              </a:rPr>
              <a:t>level of pollution</a:t>
            </a:r>
            <a:r>
              <a:rPr lang="en-US" sz="2600" dirty="0">
                <a:solidFill>
                  <a:prstClr val="black"/>
                </a:solidFill>
                <a:latin typeface="Arial" charset="0"/>
              </a:rPr>
              <a:t>.</a:t>
            </a:r>
          </a:p>
        </p:txBody>
      </p:sp>
    </p:spTree>
    <p:extLst>
      <p:ext uri="{BB962C8B-B14F-4D97-AF65-F5344CB8AC3E}">
        <p14:creationId xmlns:p14="http://schemas.microsoft.com/office/powerpoint/2010/main" val="502198534"/>
      </p:ext>
    </p:extLst>
  </p:cSld>
  <p:clrMapOvr>
    <a:masterClrMapping/>
  </p:clrMapOvr>
  <p:transition>
    <p:split orient="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6367A37F-D0BA-4E42-B38C-871CC3DF714D}" type="slidenum">
              <a:rPr lang="en-US">
                <a:latin typeface="Arial" charset="0"/>
              </a:rPr>
              <a:pPr fontAlgn="base">
                <a:spcBef>
                  <a:spcPct val="0"/>
                </a:spcBef>
                <a:spcAft>
                  <a:spcPct val="0"/>
                </a:spcAft>
              </a:pPr>
              <a:t>52</a:t>
            </a:fld>
            <a:endParaRPr lang="en-US">
              <a:latin typeface="Arial" charset="0"/>
            </a:endParaRPr>
          </a:p>
        </p:txBody>
      </p:sp>
      <p:sp>
        <p:nvSpPr>
          <p:cNvPr id="5" name="Title 1"/>
          <p:cNvSpPr txBox="1">
            <a:spLocks/>
          </p:cNvSpPr>
          <p:nvPr/>
        </p:nvSpPr>
        <p:spPr bwMode="auto">
          <a:xfrm>
            <a:off x="1295400" y="642145"/>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non-convexities</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7348" name="TextBox 6"/>
          <p:cNvSpPr txBox="1">
            <a:spLocks noChangeArrowheads="1"/>
          </p:cNvSpPr>
          <p:nvPr/>
        </p:nvSpPr>
        <p:spPr bwMode="auto">
          <a:xfrm>
            <a:off x="1981200" y="1524001"/>
            <a:ext cx="8229600" cy="3046413"/>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p:txBody>
      </p:sp>
      <p:sp>
        <p:nvSpPr>
          <p:cNvPr id="35845" name="TextBox 7"/>
          <p:cNvSpPr txBox="1">
            <a:spLocks noChangeArrowheads="1"/>
          </p:cNvSpPr>
          <p:nvPr/>
        </p:nvSpPr>
        <p:spPr bwMode="auto">
          <a:xfrm>
            <a:off x="1295399" y="1524001"/>
            <a:ext cx="9603317" cy="4401205"/>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Arial" panose="020B0604020202020204" pitchFamily="34" charset="0"/>
                <a:cs typeface="Arial" panose="020B0604020202020204" pitchFamily="34" charset="0"/>
              </a:rPr>
              <a:t>In real situation, for many physical systems the marginal benefit or cost curve need not be so well behaved as assumed by </a:t>
            </a:r>
            <a:r>
              <a:rPr lang="en-US" sz="2800" dirty="0" smtClean="0">
                <a:solidFill>
                  <a:prstClr val="black"/>
                </a:solidFill>
                <a:latin typeface="Arial" panose="020B0604020202020204" pitchFamily="34" charset="0"/>
                <a:cs typeface="Arial" panose="020B0604020202020204" pitchFamily="34" charset="0"/>
              </a:rPr>
              <a:t>convexities</a:t>
            </a:r>
            <a:endParaRPr lang="en-US" sz="28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buBlip>
                <a:blip r:embed="rId2"/>
              </a:buBlip>
              <a:defRPr/>
            </a:pPr>
            <a:endParaRPr lang="en-US" sz="2800" dirty="0">
              <a:solidFill>
                <a:prstClr val="black"/>
              </a:solidFill>
              <a:latin typeface="Arial" panose="020B0604020202020204" pitchFamily="34" charset="0"/>
              <a:cs typeface="Arial" panose="020B0604020202020204" pitchFamily="34" charset="0"/>
            </a:endParaRP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Arial" panose="020B0604020202020204" pitchFamily="34" charset="0"/>
                <a:cs typeface="Arial" panose="020B0604020202020204" pitchFamily="34" charset="0"/>
              </a:rPr>
              <a:t>Marginal </a:t>
            </a:r>
            <a:r>
              <a:rPr lang="en-US" sz="2800" dirty="0">
                <a:solidFill>
                  <a:prstClr val="black"/>
                </a:solidFill>
                <a:latin typeface="Arial" panose="020B0604020202020204" pitchFamily="34" charset="0"/>
                <a:cs typeface="Arial" panose="020B0604020202020204" pitchFamily="34" charset="0"/>
              </a:rPr>
              <a:t>costs may at first increase with increased pollution but then may actually decrease or go to zero as the physical system </a:t>
            </a:r>
            <a:r>
              <a:rPr lang="en-US" sz="2800" dirty="0">
                <a:solidFill>
                  <a:prstClr val="black"/>
                </a:solidFill>
                <a:latin typeface="Arial" panose="020B0604020202020204" pitchFamily="34" charset="0"/>
                <a:cs typeface="Arial" panose="020B0604020202020204" pitchFamily="34" charset="0"/>
              </a:rPr>
              <a:t>is so </a:t>
            </a:r>
            <a:r>
              <a:rPr lang="en-US" sz="2800" dirty="0">
                <a:solidFill>
                  <a:prstClr val="black"/>
                </a:solidFill>
                <a:latin typeface="Arial" panose="020B0604020202020204" pitchFamily="34" charset="0"/>
                <a:cs typeface="Arial" panose="020B0604020202020204" pitchFamily="34" charset="0"/>
              </a:rPr>
              <a:t>badly damaged that there are simply no more costs as pollution costs as pollution </a:t>
            </a:r>
            <a:r>
              <a:rPr lang="en-US" sz="2800" dirty="0">
                <a:solidFill>
                  <a:prstClr val="black"/>
                </a:solidFill>
                <a:latin typeface="Arial" panose="020B0604020202020204" pitchFamily="34" charset="0"/>
                <a:cs typeface="Arial" panose="020B0604020202020204" pitchFamily="34" charset="0"/>
              </a:rPr>
              <a:t>increases</a:t>
            </a:r>
            <a:endParaRPr lang="en-US" sz="28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defRPr/>
            </a:pPr>
            <a:endParaRPr lang="en-US" sz="2800" dirty="0">
              <a:solidFill>
                <a:prstClr val="black"/>
              </a:solidFill>
              <a:latin typeface="Georgia"/>
            </a:endParaRPr>
          </a:p>
        </p:txBody>
      </p:sp>
    </p:spTree>
    <p:extLst>
      <p:ext uri="{BB962C8B-B14F-4D97-AF65-F5344CB8AC3E}">
        <p14:creationId xmlns:p14="http://schemas.microsoft.com/office/powerpoint/2010/main" val="2688632629"/>
      </p:ext>
    </p:extLst>
  </p:cSld>
  <p:clrMapOvr>
    <a:masterClrMapping/>
  </p:clrMapOvr>
  <p:transition>
    <p:split orient="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A092C89C-2D0E-4ED6-87F9-61AD6C86DA33}" type="slidenum">
              <a:rPr lang="en-US">
                <a:latin typeface="Arial" charset="0"/>
              </a:rPr>
              <a:pPr fontAlgn="base">
                <a:spcBef>
                  <a:spcPct val="0"/>
                </a:spcBef>
                <a:spcAft>
                  <a:spcPct val="0"/>
                </a:spcAft>
              </a:pPr>
              <a:t>53</a:t>
            </a:fld>
            <a:endParaRPr lang="en-US">
              <a:latin typeface="Arial" charset="0"/>
            </a:endParaRPr>
          </a:p>
        </p:txBody>
      </p:sp>
      <p:sp>
        <p:nvSpPr>
          <p:cNvPr id="5" name="Title 1"/>
          <p:cNvSpPr txBox="1">
            <a:spLocks/>
          </p:cNvSpPr>
          <p:nvPr/>
        </p:nvSpPr>
        <p:spPr bwMode="auto">
          <a:xfrm>
            <a:off x="1295400" y="649985"/>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non-convexities</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8372" name="TextBox 6"/>
          <p:cNvSpPr txBox="1">
            <a:spLocks noChangeArrowheads="1"/>
          </p:cNvSpPr>
          <p:nvPr/>
        </p:nvSpPr>
        <p:spPr bwMode="auto">
          <a:xfrm>
            <a:off x="1981200" y="1524001"/>
            <a:ext cx="8229600" cy="3046413"/>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p:txBody>
      </p:sp>
      <p:sp>
        <p:nvSpPr>
          <p:cNvPr id="35845" name="TextBox 7"/>
          <p:cNvSpPr txBox="1">
            <a:spLocks noChangeArrowheads="1"/>
          </p:cNvSpPr>
          <p:nvPr/>
        </p:nvSpPr>
        <p:spPr bwMode="auto">
          <a:xfrm>
            <a:off x="1295400" y="1861039"/>
            <a:ext cx="9290538" cy="2677656"/>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Arial" panose="020B0604020202020204" pitchFamily="34" charset="0"/>
                <a:cs typeface="Arial" panose="020B0604020202020204" pitchFamily="34" charset="0"/>
              </a:rPr>
              <a:t>Thus </a:t>
            </a:r>
            <a:r>
              <a:rPr lang="en-US" sz="2800" dirty="0">
                <a:solidFill>
                  <a:prstClr val="black"/>
                </a:solidFill>
                <a:latin typeface="Arial" panose="020B0604020202020204" pitchFamily="34" charset="0"/>
                <a:cs typeface="Arial" panose="020B0604020202020204" pitchFamily="34" charset="0"/>
              </a:rPr>
              <a:t>Non-convexities implies that there may be more than one locally optimal level of </a:t>
            </a:r>
            <a:r>
              <a:rPr lang="en-US" sz="2800" dirty="0">
                <a:solidFill>
                  <a:prstClr val="black"/>
                </a:solidFill>
                <a:latin typeface="Arial" panose="020B0604020202020204" pitchFamily="34" charset="0"/>
                <a:cs typeface="Arial" panose="020B0604020202020204" pitchFamily="34" charset="0"/>
              </a:rPr>
              <a:t>pollution</a:t>
            </a:r>
          </a:p>
          <a:p>
            <a:pPr marL="457200" indent="-457200" algn="just" fontAlgn="base">
              <a:spcBef>
                <a:spcPct val="0"/>
              </a:spcBef>
              <a:spcAft>
                <a:spcPct val="0"/>
              </a:spcAft>
              <a:buFont typeface="Wingdings" panose="05000000000000000000" pitchFamily="2" charset="2"/>
              <a:buChar char="§"/>
              <a:defRPr/>
            </a:pPr>
            <a:endParaRPr lang="en-US" sz="2800" dirty="0">
              <a:solidFill>
                <a:prstClr val="black"/>
              </a:solidFill>
              <a:latin typeface="Arial" panose="020B0604020202020204" pitchFamily="34" charset="0"/>
              <a:cs typeface="Arial" panose="020B0604020202020204" pitchFamily="34" charset="0"/>
            </a:endParaRPr>
          </a:p>
          <a:p>
            <a:pPr marL="457200" indent="-457200" algn="just" fontAlgn="base">
              <a:spcBef>
                <a:spcPct val="0"/>
              </a:spcBef>
              <a:spcAft>
                <a:spcPct val="0"/>
              </a:spcAft>
              <a:buFont typeface="Wingdings" panose="05000000000000000000" pitchFamily="2" charset="2"/>
              <a:buChar char="§"/>
              <a:defRPr/>
            </a:pPr>
            <a:r>
              <a:rPr lang="en-US" sz="2800" dirty="0" smtClean="0">
                <a:solidFill>
                  <a:prstClr val="black"/>
                </a:solidFill>
                <a:latin typeface="Arial" panose="020B0604020202020204" pitchFamily="34" charset="0"/>
                <a:cs typeface="Arial" panose="020B0604020202020204" pitchFamily="34" charset="0"/>
              </a:rPr>
              <a:t>In </a:t>
            </a:r>
            <a:r>
              <a:rPr lang="en-US" sz="2800" dirty="0">
                <a:solidFill>
                  <a:prstClr val="black"/>
                </a:solidFill>
                <a:latin typeface="Arial" panose="020B0604020202020204" pitchFamily="34" charset="0"/>
                <a:cs typeface="Arial" panose="020B0604020202020204" pitchFamily="34" charset="0"/>
              </a:rPr>
              <a:t>the presence of non-convexities, market fails to send correct signal about the socially optimal level of </a:t>
            </a:r>
            <a:r>
              <a:rPr lang="en-US" sz="2800" dirty="0">
                <a:solidFill>
                  <a:prstClr val="black"/>
                </a:solidFill>
                <a:latin typeface="Arial" panose="020B0604020202020204" pitchFamily="34" charset="0"/>
                <a:cs typeface="Arial" panose="020B0604020202020204" pitchFamily="34" charset="0"/>
              </a:rPr>
              <a:t>pollution</a:t>
            </a:r>
            <a:endParaRPr lang="en-US" sz="28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500794"/>
      </p:ext>
    </p:extLst>
  </p:cSld>
  <p:clrMapOvr>
    <a:masterClrMapping/>
  </p:clrMapOvr>
  <p:transition>
    <p:split orient="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A014F7A5-6411-42B1-B594-405A323B1AD1}" type="slidenum">
              <a:rPr lang="en-US">
                <a:latin typeface="Arial" charset="0"/>
              </a:rPr>
              <a:pPr fontAlgn="base">
                <a:spcBef>
                  <a:spcPct val="0"/>
                </a:spcBef>
                <a:spcAft>
                  <a:spcPct val="0"/>
                </a:spcAft>
              </a:pPr>
              <a:t>54</a:t>
            </a:fld>
            <a:endParaRPr lang="en-US">
              <a:latin typeface="Arial" charset="0"/>
            </a:endParaRPr>
          </a:p>
        </p:txBody>
      </p:sp>
      <p:sp>
        <p:nvSpPr>
          <p:cNvPr id="5" name="Title 1"/>
          <p:cNvSpPr txBox="1">
            <a:spLocks/>
          </p:cNvSpPr>
          <p:nvPr/>
        </p:nvSpPr>
        <p:spPr bwMode="auto">
          <a:xfrm>
            <a:off x="1186962" y="797392"/>
            <a:ext cx="7869238" cy="726608"/>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asymmetric information</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59396" name="TextBox 6"/>
          <p:cNvSpPr txBox="1">
            <a:spLocks noChangeArrowheads="1"/>
          </p:cNvSpPr>
          <p:nvPr/>
        </p:nvSpPr>
        <p:spPr bwMode="auto">
          <a:xfrm>
            <a:off x="1981200" y="1524000"/>
            <a:ext cx="8229600" cy="4154488"/>
          </a:xfrm>
          <a:prstGeom prst="rect">
            <a:avLst/>
          </a:prstGeom>
          <a:noFill/>
          <a:ln w="9525">
            <a:noFill/>
            <a:miter lim="800000"/>
            <a:headEnd/>
            <a:tailEnd/>
          </a:ln>
        </p:spPr>
        <p:txBody>
          <a:bodyPr>
            <a:spAutoFit/>
          </a:bodyPr>
          <a:lstStyle/>
          <a:p>
            <a:pPr fontAlgn="base">
              <a:spcBef>
                <a:spcPct val="0"/>
              </a:spcBef>
              <a:spcAft>
                <a:spcPct val="0"/>
              </a:spcAft>
            </a:pPr>
            <a:r>
              <a:rPr lang="en-US" sz="2400" i="1">
                <a:solidFill>
                  <a:prstClr val="white"/>
                </a:solidFill>
                <a:latin typeface="Arial" charset="0"/>
              </a:rPr>
              <a:t>Concepts:</a:t>
            </a:r>
          </a:p>
          <a:p>
            <a:pPr fontAlgn="base">
              <a:spcBef>
                <a:spcPct val="0"/>
              </a:spcBef>
              <a:spcAft>
                <a:spcPct val="0"/>
              </a:spcAft>
            </a:pPr>
            <a:r>
              <a:rPr lang="en-US" sz="2400" i="1">
                <a:solidFill>
                  <a:prstClr val="white"/>
                </a:solidFill>
                <a:latin typeface="Arial" charset="0"/>
              </a:rPr>
              <a:t>Commons: Refers to the environmental resources itself</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Common Property Resources: refers to a property right regime that allows members of a group or collective body to use the asset and devise rules to exclude non-members from using the resource.</a:t>
            </a:r>
          </a:p>
          <a:p>
            <a:pPr fontAlgn="base">
              <a:spcBef>
                <a:spcPct val="0"/>
              </a:spcBef>
              <a:spcAft>
                <a:spcPct val="0"/>
              </a:spcAft>
            </a:pPr>
            <a:endParaRPr lang="en-US" sz="2400" i="1">
              <a:solidFill>
                <a:prstClr val="white"/>
              </a:solidFill>
              <a:latin typeface="Arial" charset="0"/>
            </a:endParaRPr>
          </a:p>
          <a:p>
            <a:pPr fontAlgn="base">
              <a:spcBef>
                <a:spcPct val="0"/>
              </a:spcBef>
              <a:spcAft>
                <a:spcPct val="0"/>
              </a:spcAft>
            </a:pPr>
            <a:r>
              <a:rPr lang="en-US" sz="2400" i="1">
                <a:solidFill>
                  <a:prstClr val="white"/>
                </a:solidFill>
                <a:latin typeface="Arial" charset="0"/>
              </a:rPr>
              <a:t>Open Access Resources: Implies there is no ownership of the asset in the sense that “everybody’s property is nobody’s property”.</a:t>
            </a:r>
          </a:p>
        </p:txBody>
      </p:sp>
      <p:sp>
        <p:nvSpPr>
          <p:cNvPr id="35845" name="TextBox 7"/>
          <p:cNvSpPr txBox="1">
            <a:spLocks noChangeArrowheads="1"/>
          </p:cNvSpPr>
          <p:nvPr/>
        </p:nvSpPr>
        <p:spPr bwMode="auto">
          <a:xfrm>
            <a:off x="1186962" y="1835107"/>
            <a:ext cx="9952892" cy="4345885"/>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Arial" panose="020B0604020202020204" pitchFamily="34" charset="0"/>
                <a:cs typeface="Arial" panose="020B0604020202020204" pitchFamily="34" charset="0"/>
              </a:rPr>
              <a:t>Asymmetric Information arises when there exists differences of information among the agents/parties involved in a transaction</a:t>
            </a:r>
            <a:r>
              <a:rPr lang="en-US" sz="28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buBlip>
                <a:blip r:embed="rId2"/>
              </a:buBlip>
              <a:defRPr/>
            </a:pPr>
            <a:endParaRPr lang="en-US" sz="2800" dirty="0">
              <a:solidFill>
                <a:prstClr val="black"/>
              </a:solidFill>
              <a:latin typeface="Arial" panose="020B0604020202020204" pitchFamily="34" charset="0"/>
              <a:cs typeface="Arial" panose="020B0604020202020204" pitchFamily="34" charset="0"/>
            </a:endParaRP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Arial" panose="020B0604020202020204" pitchFamily="34" charset="0"/>
                <a:cs typeface="Arial" panose="020B0604020202020204" pitchFamily="34" charset="0"/>
              </a:rPr>
              <a:t>Examples:</a:t>
            </a:r>
          </a:p>
          <a:p>
            <a:pPr marL="914400" lvl="1" indent="-457200" algn="just" fontAlgn="base">
              <a:spcBef>
                <a:spcPct val="0"/>
              </a:spcBef>
              <a:spcAft>
                <a:spcPct val="0"/>
              </a:spcAft>
              <a:buFont typeface="Wingdings" panose="05000000000000000000" pitchFamily="2" charset="2"/>
              <a:buChar char="§"/>
              <a:defRPr/>
            </a:pPr>
            <a:r>
              <a:rPr lang="en-US" sz="2600" i="1" dirty="0">
                <a:solidFill>
                  <a:prstClr val="black"/>
                </a:solidFill>
                <a:latin typeface="Arial" panose="020B0604020202020204" pitchFamily="34" charset="0"/>
                <a:cs typeface="Arial" panose="020B0604020202020204" pitchFamily="34" charset="0"/>
              </a:rPr>
              <a:t>W</a:t>
            </a:r>
            <a:r>
              <a:rPr lang="en-US" sz="2600" i="1" dirty="0">
                <a:solidFill>
                  <a:prstClr val="black"/>
                </a:solidFill>
                <a:latin typeface="Arial" panose="020B0604020202020204" pitchFamily="34" charset="0"/>
                <a:cs typeface="Arial" panose="020B0604020202020204" pitchFamily="34" charset="0"/>
              </a:rPr>
              <a:t>hen </a:t>
            </a:r>
            <a:r>
              <a:rPr lang="en-US" sz="2600" i="1" dirty="0">
                <a:solidFill>
                  <a:prstClr val="black"/>
                </a:solidFill>
                <a:latin typeface="Arial" panose="020B0604020202020204" pitchFamily="34" charset="0"/>
                <a:cs typeface="Arial" panose="020B0604020202020204" pitchFamily="34" charset="0"/>
              </a:rPr>
              <a:t>an insuree knows more about his precautionary behaviour  than the </a:t>
            </a:r>
            <a:r>
              <a:rPr lang="en-US" sz="2600" i="1" dirty="0">
                <a:solidFill>
                  <a:prstClr val="black"/>
                </a:solidFill>
                <a:latin typeface="Arial" panose="020B0604020202020204" pitchFamily="34" charset="0"/>
                <a:cs typeface="Arial" panose="020B0604020202020204" pitchFamily="34" charset="0"/>
              </a:rPr>
              <a:t>insurer</a:t>
            </a:r>
          </a:p>
          <a:p>
            <a:pPr lvl="1" algn="just" fontAlgn="base">
              <a:spcBef>
                <a:spcPct val="0"/>
              </a:spcBef>
              <a:spcAft>
                <a:spcPct val="0"/>
              </a:spcAft>
              <a:defRPr/>
            </a:pPr>
            <a:endParaRPr lang="en-US" sz="2600" i="1" dirty="0">
              <a:solidFill>
                <a:prstClr val="black"/>
              </a:solidFill>
              <a:latin typeface="Arial" panose="020B0604020202020204" pitchFamily="34" charset="0"/>
              <a:cs typeface="Arial" panose="020B0604020202020204" pitchFamily="34" charset="0"/>
            </a:endParaRPr>
          </a:p>
          <a:p>
            <a:pPr marL="914400" lvl="1" indent="-457200" algn="just" fontAlgn="base">
              <a:spcBef>
                <a:spcPct val="0"/>
              </a:spcBef>
              <a:spcAft>
                <a:spcPct val="0"/>
              </a:spcAft>
              <a:buFont typeface="Wingdings" panose="05000000000000000000" pitchFamily="2" charset="2"/>
              <a:buChar char="§"/>
              <a:defRPr/>
            </a:pPr>
            <a:r>
              <a:rPr lang="en-US" sz="2600" i="1" dirty="0">
                <a:solidFill>
                  <a:prstClr val="black"/>
                </a:solidFill>
                <a:latin typeface="Arial" panose="020B0604020202020204" pitchFamily="34" charset="0"/>
                <a:cs typeface="Arial" panose="020B0604020202020204" pitchFamily="34" charset="0"/>
              </a:rPr>
              <a:t>Seller </a:t>
            </a:r>
            <a:r>
              <a:rPr lang="en-US" sz="2600" i="1" dirty="0">
                <a:solidFill>
                  <a:prstClr val="black"/>
                </a:solidFill>
                <a:latin typeface="Arial" panose="020B0604020202020204" pitchFamily="34" charset="0"/>
                <a:cs typeface="Arial" panose="020B0604020202020204" pitchFamily="34" charset="0"/>
              </a:rPr>
              <a:t>knows more about the quality of a product than a buyer</a:t>
            </a:r>
          </a:p>
        </p:txBody>
      </p:sp>
    </p:spTree>
    <p:extLst>
      <p:ext uri="{BB962C8B-B14F-4D97-AF65-F5344CB8AC3E}">
        <p14:creationId xmlns:p14="http://schemas.microsoft.com/office/powerpoint/2010/main" val="2792859780"/>
      </p:ext>
    </p:extLst>
  </p:cSld>
  <p:clrMapOvr>
    <a:masterClrMapping/>
  </p:clrMapOvr>
  <p:transition>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61079230-B966-4E7D-B0AD-88D4C16265E2}" type="slidenum">
              <a:rPr lang="en-US">
                <a:latin typeface="Arial" charset="0"/>
              </a:rPr>
              <a:pPr fontAlgn="base">
                <a:spcBef>
                  <a:spcPct val="0"/>
                </a:spcBef>
                <a:spcAft>
                  <a:spcPct val="0"/>
                </a:spcAft>
              </a:pPr>
              <a:t>55</a:t>
            </a:fld>
            <a:endParaRPr lang="en-US">
              <a:latin typeface="Arial" charset="0"/>
            </a:endParaRPr>
          </a:p>
        </p:txBody>
      </p:sp>
      <p:sp>
        <p:nvSpPr>
          <p:cNvPr id="5" name="Title 1"/>
          <p:cNvSpPr txBox="1">
            <a:spLocks/>
          </p:cNvSpPr>
          <p:nvPr/>
        </p:nvSpPr>
        <p:spPr bwMode="auto">
          <a:xfrm>
            <a:off x="1189892" y="714642"/>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asymmetric information</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5845" name="TextBox 7"/>
          <p:cNvSpPr txBox="1">
            <a:spLocks noChangeArrowheads="1"/>
          </p:cNvSpPr>
          <p:nvPr/>
        </p:nvSpPr>
        <p:spPr bwMode="auto">
          <a:xfrm>
            <a:off x="1189892" y="1696962"/>
            <a:ext cx="9589477" cy="4440070"/>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Two </a:t>
            </a:r>
            <a:r>
              <a:rPr lang="en-US" sz="2800" dirty="0">
                <a:solidFill>
                  <a:prstClr val="black"/>
                </a:solidFill>
                <a:latin typeface="Trebuchet MS"/>
              </a:rPr>
              <a:t>types of Asymmetric Information: Moral Hazard and Adverse Selection</a:t>
            </a:r>
          </a:p>
          <a:p>
            <a:pPr algn="just" fontAlgn="base">
              <a:spcBef>
                <a:spcPct val="0"/>
              </a:spcBef>
              <a:spcAft>
                <a:spcPct val="0"/>
              </a:spcAft>
              <a:defRPr/>
            </a:pPr>
            <a:endParaRPr lang="en-US" sz="2800" dirty="0">
              <a:solidFill>
                <a:prstClr val="black"/>
              </a:solidFill>
              <a:latin typeface="Trebuchet MS"/>
            </a:endParaRPr>
          </a:p>
          <a:p>
            <a:pPr marL="457200" indent="-457200" algn="just" fontAlgn="base">
              <a:spcBef>
                <a:spcPct val="0"/>
              </a:spcBef>
              <a:spcAft>
                <a:spcPct val="0"/>
              </a:spcAft>
              <a:buFont typeface="Wingdings" panose="05000000000000000000" pitchFamily="2" charset="2"/>
              <a:buChar char="§"/>
              <a:defRPr/>
            </a:pPr>
            <a:r>
              <a:rPr lang="en-US" sz="2800" b="1" dirty="0">
                <a:solidFill>
                  <a:prstClr val="black"/>
                </a:solidFill>
                <a:latin typeface="Trebuchet MS"/>
              </a:rPr>
              <a:t>Moral Hazards: </a:t>
            </a:r>
            <a:r>
              <a:rPr lang="en-US" sz="2800" dirty="0">
                <a:solidFill>
                  <a:prstClr val="black"/>
                </a:solidFill>
                <a:latin typeface="Trebuchet MS"/>
              </a:rPr>
              <a:t>the </a:t>
            </a:r>
            <a:r>
              <a:rPr lang="en-US" sz="2800" i="1" dirty="0">
                <a:solidFill>
                  <a:prstClr val="black"/>
                </a:solidFill>
                <a:latin typeface="Trebuchet MS"/>
              </a:rPr>
              <a:t>moral hazards or incentive problem </a:t>
            </a:r>
            <a:r>
              <a:rPr lang="en-US" sz="2800" dirty="0">
                <a:solidFill>
                  <a:prstClr val="black"/>
                </a:solidFill>
                <a:latin typeface="Trebuchet MS"/>
              </a:rPr>
              <a:t>arises when the actions of one person </a:t>
            </a:r>
            <a:r>
              <a:rPr lang="en-US" sz="2800" dirty="0">
                <a:solidFill>
                  <a:prstClr val="black"/>
                </a:solidFill>
                <a:latin typeface="Trebuchet MS"/>
              </a:rPr>
              <a:t>is unobservable </a:t>
            </a:r>
            <a:r>
              <a:rPr lang="en-US" sz="2800" dirty="0">
                <a:solidFill>
                  <a:prstClr val="black"/>
                </a:solidFill>
                <a:latin typeface="Trebuchet MS"/>
              </a:rPr>
              <a:t>to a second person</a:t>
            </a:r>
            <a:r>
              <a:rPr lang="en-US" sz="2800" dirty="0">
                <a:solidFill>
                  <a:prstClr val="black"/>
                </a:solidFill>
                <a:latin typeface="Trebuchet MS"/>
              </a:rPr>
              <a:t>.</a:t>
            </a:r>
          </a:p>
          <a:p>
            <a:pPr algn="just" fontAlgn="base">
              <a:spcBef>
                <a:spcPct val="0"/>
              </a:spcBef>
              <a:spcAft>
                <a:spcPct val="0"/>
              </a:spcAft>
              <a:buBlip>
                <a:blip r:embed="rId3"/>
              </a:buBlip>
              <a:defRPr/>
            </a:pPr>
            <a:endParaRPr lang="en-US" sz="2800" dirty="0">
              <a:solidFill>
                <a:prstClr val="black"/>
              </a:solidFill>
              <a:latin typeface="Trebuchet MS"/>
            </a:endParaRPr>
          </a:p>
          <a:p>
            <a:pPr marL="457200" indent="-457200" algn="just" fontAlgn="base">
              <a:spcBef>
                <a:spcPct val="0"/>
              </a:spcBef>
              <a:spcAft>
                <a:spcPct val="0"/>
              </a:spcAft>
              <a:buFont typeface="Wingdings" panose="05000000000000000000" pitchFamily="2" charset="2"/>
              <a:buChar char="§"/>
              <a:defRPr/>
            </a:pPr>
            <a:r>
              <a:rPr lang="en-US" sz="2800" b="1" dirty="0">
                <a:solidFill>
                  <a:prstClr val="black"/>
                </a:solidFill>
                <a:latin typeface="Trebuchet MS"/>
              </a:rPr>
              <a:t>Adverse </a:t>
            </a:r>
            <a:r>
              <a:rPr lang="en-US" sz="2800" b="1" dirty="0">
                <a:solidFill>
                  <a:prstClr val="black"/>
                </a:solidFill>
                <a:latin typeface="Trebuchet MS"/>
              </a:rPr>
              <a:t>Selection: </a:t>
            </a:r>
            <a:r>
              <a:rPr lang="en-US" sz="2800" dirty="0">
                <a:solidFill>
                  <a:prstClr val="black"/>
                </a:solidFill>
                <a:latin typeface="Trebuchet MS"/>
              </a:rPr>
              <a:t>the </a:t>
            </a:r>
            <a:r>
              <a:rPr lang="en-US" sz="2800" i="1" dirty="0">
                <a:solidFill>
                  <a:prstClr val="black"/>
                </a:solidFill>
                <a:latin typeface="Trebuchet MS"/>
              </a:rPr>
              <a:t>adverse selection </a:t>
            </a:r>
            <a:r>
              <a:rPr lang="en-US" sz="2800" dirty="0">
                <a:solidFill>
                  <a:prstClr val="black"/>
                </a:solidFill>
                <a:latin typeface="Trebuchet MS"/>
              </a:rPr>
              <a:t>problem exists when one person can not identify the type or character of the second </a:t>
            </a:r>
            <a:r>
              <a:rPr lang="en-US" sz="2800" dirty="0">
                <a:solidFill>
                  <a:prstClr val="black"/>
                </a:solidFill>
                <a:latin typeface="Trebuchet MS"/>
              </a:rPr>
              <a:t>person.</a:t>
            </a:r>
            <a:endParaRPr lang="en-US" sz="2800" dirty="0">
              <a:solidFill>
                <a:prstClr val="black"/>
              </a:solidFill>
              <a:latin typeface="Trebuchet MS"/>
            </a:endParaRPr>
          </a:p>
        </p:txBody>
      </p:sp>
    </p:spTree>
    <p:extLst>
      <p:ext uri="{BB962C8B-B14F-4D97-AF65-F5344CB8AC3E}">
        <p14:creationId xmlns:p14="http://schemas.microsoft.com/office/powerpoint/2010/main" val="2381685774"/>
      </p:ext>
    </p:extLst>
  </p:cSld>
  <p:clrMapOvr>
    <a:masterClrMapping/>
  </p:clrMapOvr>
  <p:transition>
    <p:split orient="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61079230-B966-4E7D-B0AD-88D4C16265E2}" type="slidenum">
              <a:rPr lang="en-US">
                <a:latin typeface="Arial" charset="0"/>
              </a:rPr>
              <a:pPr fontAlgn="base">
                <a:spcBef>
                  <a:spcPct val="0"/>
                </a:spcBef>
                <a:spcAft>
                  <a:spcPct val="0"/>
                </a:spcAft>
              </a:pPr>
              <a:t>56</a:t>
            </a:fld>
            <a:endParaRPr lang="en-US">
              <a:latin typeface="Arial" charset="0"/>
            </a:endParaRPr>
          </a:p>
        </p:txBody>
      </p:sp>
      <p:sp>
        <p:nvSpPr>
          <p:cNvPr id="5" name="Title 1"/>
          <p:cNvSpPr txBox="1">
            <a:spLocks/>
          </p:cNvSpPr>
          <p:nvPr/>
        </p:nvSpPr>
        <p:spPr bwMode="auto">
          <a:xfrm>
            <a:off x="1638300" y="81719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Issues with moral hazard</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5845" name="TextBox 7"/>
          <p:cNvSpPr txBox="1">
            <a:spLocks noChangeArrowheads="1"/>
          </p:cNvSpPr>
          <p:nvPr/>
        </p:nvSpPr>
        <p:spPr bwMode="auto">
          <a:xfrm>
            <a:off x="1638299" y="1843454"/>
            <a:ext cx="8745415" cy="2677656"/>
          </a:xfrm>
          <a:prstGeom prst="rect">
            <a:avLst/>
          </a:prstGeom>
          <a:noFill/>
          <a:ln w="9525">
            <a:noFill/>
            <a:miter lim="800000"/>
            <a:headEnd/>
            <a:tailEnd/>
          </a:ln>
        </p:spPr>
        <p:txBody>
          <a:bodyPr wrap="square">
            <a:spAutoFit/>
          </a:bodyPr>
          <a:lstStyle/>
          <a:p>
            <a:pPr algn="just" fontAlgn="base">
              <a:spcBef>
                <a:spcPct val="0"/>
              </a:spcBef>
              <a:spcAft>
                <a:spcPct val="0"/>
              </a:spcAft>
              <a:defRPr/>
            </a:pPr>
            <a:endParaRPr lang="en-US" sz="2800" dirty="0">
              <a:solidFill>
                <a:prstClr val="black"/>
              </a:solidFill>
              <a:latin typeface="Trebuchet MS"/>
            </a:endParaRP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Shirking on pollution abatement </a:t>
            </a:r>
          </a:p>
          <a:p>
            <a:pPr algn="just" fontAlgn="base">
              <a:spcBef>
                <a:spcPct val="0"/>
              </a:spcBef>
              <a:spcAft>
                <a:spcPct val="0"/>
              </a:spcAft>
              <a:defRPr/>
            </a:pPr>
            <a:endParaRPr lang="en-US" sz="2800" dirty="0">
              <a:solidFill>
                <a:prstClr val="black"/>
              </a:solidFill>
              <a:latin typeface="Trebuchet MS"/>
            </a:endParaRP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An insurer will withdraw from the pollution liability market.</a:t>
            </a:r>
          </a:p>
          <a:p>
            <a:pPr algn="just" fontAlgn="base">
              <a:spcBef>
                <a:spcPct val="0"/>
              </a:spcBef>
              <a:spcAft>
                <a:spcPct val="0"/>
              </a:spcAft>
              <a:buBlip>
                <a:blip r:embed="rId3"/>
              </a:buBlip>
              <a:defRPr/>
            </a:pPr>
            <a:endParaRPr lang="en-US" sz="2800" dirty="0">
              <a:solidFill>
                <a:prstClr val="black"/>
              </a:solidFill>
              <a:latin typeface="Trebuchet MS"/>
            </a:endParaRPr>
          </a:p>
        </p:txBody>
      </p:sp>
    </p:spTree>
    <p:extLst>
      <p:ext uri="{BB962C8B-B14F-4D97-AF65-F5344CB8AC3E}">
        <p14:creationId xmlns:p14="http://schemas.microsoft.com/office/powerpoint/2010/main" val="3660688788"/>
      </p:ext>
    </p:extLst>
  </p:cSld>
  <p:clrMapOvr>
    <a:masterClrMapping/>
  </p:clrMapOvr>
  <p:transition>
    <p:split orient="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1"/>
          </p:nvPr>
        </p:nvSpPr>
        <p:spPr bwMode="auto">
          <a:noFill/>
          <a:ln>
            <a:miter lim="800000"/>
            <a:headEnd/>
            <a:tailEnd/>
          </a:ln>
        </p:spPr>
        <p:txBody>
          <a:bodyPr vert="horz" wrap="square" lIns="91440" tIns="45720" rIns="91440" bIns="45720" numCol="1" anchor="b" anchorCtr="0" compatLnSpc="1">
            <a:prstTxWarp prst="textNoShape">
              <a:avLst/>
            </a:prstTxWarp>
          </a:bodyPr>
          <a:lstStyle/>
          <a:p>
            <a:pPr fontAlgn="base">
              <a:spcBef>
                <a:spcPct val="0"/>
              </a:spcBef>
              <a:spcAft>
                <a:spcPct val="0"/>
              </a:spcAft>
            </a:pPr>
            <a:fld id="{61079230-B966-4E7D-B0AD-88D4C16265E2}" type="slidenum">
              <a:rPr lang="en-US">
                <a:latin typeface="Arial" charset="0"/>
              </a:rPr>
              <a:pPr fontAlgn="base">
                <a:spcBef>
                  <a:spcPct val="0"/>
                </a:spcBef>
                <a:spcAft>
                  <a:spcPct val="0"/>
                </a:spcAft>
              </a:pPr>
              <a:t>57</a:t>
            </a:fld>
            <a:endParaRPr lang="en-US">
              <a:latin typeface="Arial" charset="0"/>
            </a:endParaRPr>
          </a:p>
        </p:txBody>
      </p:sp>
      <p:sp>
        <p:nvSpPr>
          <p:cNvPr id="5" name="Title 1"/>
          <p:cNvSpPr txBox="1">
            <a:spLocks/>
          </p:cNvSpPr>
          <p:nvPr/>
        </p:nvSpPr>
        <p:spPr bwMode="auto">
          <a:xfrm>
            <a:off x="1400908" y="738066"/>
            <a:ext cx="8915400" cy="609600"/>
          </a:xfrm>
          <a:prstGeom prst="rect">
            <a:avLst/>
          </a:prstGeom>
          <a:noFill/>
          <a:ln w="9525">
            <a:noFill/>
            <a:miter lim="800000"/>
            <a:headEnd/>
            <a:tailEnd/>
          </a:ln>
          <a:effectLst/>
        </p:spPr>
        <p:txBody>
          <a:bodyPr anchor="ctr"/>
          <a:lstStyle/>
          <a:p>
            <a:pPr fontAlgn="base">
              <a:spcBef>
                <a:spcPct val="0"/>
              </a:spcBef>
              <a:spcAft>
                <a:spcPct val="0"/>
              </a:spcAft>
              <a:defRPr/>
            </a:pPr>
            <a:r>
              <a:rPr lang="en-US" sz="3200" b="1" kern="0" cap="all"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rPr>
              <a:t>Issues with ADVERSE SELECTION</a:t>
            </a:r>
            <a:endParaRPr lang="en-US" sz="3200" b="1" kern="0" cap="all" baseline="30000" dirty="0">
              <a:ln w="9000" cmpd="sng">
                <a:solidFill>
                  <a:srgbClr val="C4652D">
                    <a:shade val="50000"/>
                    <a:satMod val="120000"/>
                  </a:srgbClr>
                </a:solidFill>
                <a:prstDash val="solid"/>
              </a:ln>
              <a:gradFill>
                <a:gsLst>
                  <a:gs pos="0">
                    <a:srgbClr val="C4652D">
                      <a:shade val="20000"/>
                      <a:satMod val="245000"/>
                    </a:srgbClr>
                  </a:gs>
                  <a:gs pos="43000">
                    <a:srgbClr val="C4652D">
                      <a:satMod val="255000"/>
                    </a:srgbClr>
                  </a:gs>
                  <a:gs pos="48000">
                    <a:srgbClr val="C4652D">
                      <a:shade val="85000"/>
                      <a:satMod val="255000"/>
                    </a:srgbClr>
                  </a:gs>
                  <a:gs pos="100000">
                    <a:srgbClr val="C4652D">
                      <a:shade val="20000"/>
                      <a:satMod val="245000"/>
                    </a:srgbClr>
                  </a:gs>
                </a:gsLst>
                <a:lin ang="5400000"/>
              </a:gradFill>
              <a:effectLst>
                <a:reflection blurRad="12700" stA="28000" endPos="45000" dist="1000" dir="5400000" sy="-100000" algn="bl" rotWithShape="0"/>
              </a:effectLst>
              <a:latin typeface="Calibri" pitchFamily="34" charset="0"/>
            </a:endParaRPr>
          </a:p>
        </p:txBody>
      </p:sp>
      <p:sp>
        <p:nvSpPr>
          <p:cNvPr id="35845" name="TextBox 7"/>
          <p:cNvSpPr txBox="1">
            <a:spLocks noChangeArrowheads="1"/>
          </p:cNvSpPr>
          <p:nvPr/>
        </p:nvSpPr>
        <p:spPr bwMode="auto">
          <a:xfrm>
            <a:off x="1400908" y="1506372"/>
            <a:ext cx="8941599" cy="5008728"/>
          </a:xfrm>
          <a:prstGeom prst="rect">
            <a:avLst/>
          </a:prstGeom>
          <a:noFill/>
          <a:ln w="9525">
            <a:noFill/>
            <a:miter lim="800000"/>
            <a:headEnd/>
            <a:tailEnd/>
          </a:ln>
        </p:spPr>
        <p:txBody>
          <a:bodyPr wrap="square">
            <a:spAutoFit/>
          </a:bodyPr>
          <a:lstStyle/>
          <a:p>
            <a:pPr algn="just" fontAlgn="base">
              <a:spcBef>
                <a:spcPct val="0"/>
              </a:spcBef>
              <a:spcAft>
                <a:spcPct val="0"/>
              </a:spcAft>
              <a:defRPr/>
            </a:pPr>
            <a:endParaRPr lang="en-US" sz="2800" dirty="0">
              <a:solidFill>
                <a:prstClr val="black"/>
              </a:solidFill>
              <a:latin typeface="Trebuchet MS"/>
            </a:endParaRP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May be a problem for development of eco-products</a:t>
            </a: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Eco-products: More expensive due to lack of scale economies</a:t>
            </a: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If consumers fail to distinguish between ordinary products and eco-products, there is every likelihood of the producers withdrawing from eco-product market</a:t>
            </a:r>
          </a:p>
          <a:p>
            <a:pPr marL="457200" indent="-457200" algn="just" fontAlgn="base">
              <a:spcBef>
                <a:spcPct val="0"/>
              </a:spcBef>
              <a:spcAft>
                <a:spcPct val="0"/>
              </a:spcAft>
              <a:buFont typeface="Wingdings" panose="05000000000000000000" pitchFamily="2" charset="2"/>
              <a:buChar char="§"/>
              <a:defRPr/>
            </a:pPr>
            <a:r>
              <a:rPr lang="en-US" sz="2800" dirty="0">
                <a:solidFill>
                  <a:prstClr val="black"/>
                </a:solidFill>
                <a:latin typeface="Trebuchet MS"/>
              </a:rPr>
              <a:t>So, eco-product market collapses</a:t>
            </a:r>
          </a:p>
          <a:p>
            <a:pPr algn="just" fontAlgn="base">
              <a:spcBef>
                <a:spcPct val="0"/>
              </a:spcBef>
              <a:spcAft>
                <a:spcPct val="0"/>
              </a:spcAft>
              <a:defRPr/>
            </a:pPr>
            <a:endParaRPr lang="en-US" sz="2800" dirty="0">
              <a:solidFill>
                <a:prstClr val="black"/>
              </a:solidFill>
              <a:latin typeface="Trebuchet MS"/>
            </a:endParaRPr>
          </a:p>
          <a:p>
            <a:pPr algn="just" fontAlgn="base">
              <a:spcBef>
                <a:spcPct val="0"/>
              </a:spcBef>
              <a:spcAft>
                <a:spcPct val="0"/>
              </a:spcAft>
              <a:buBlip>
                <a:blip r:embed="rId3"/>
              </a:buBlip>
              <a:defRPr/>
            </a:pPr>
            <a:endParaRPr lang="en-US" sz="2800" dirty="0">
              <a:solidFill>
                <a:prstClr val="black"/>
              </a:solidFill>
              <a:latin typeface="Trebuchet MS"/>
            </a:endParaRPr>
          </a:p>
        </p:txBody>
      </p:sp>
    </p:spTree>
    <p:extLst>
      <p:ext uri="{BB962C8B-B14F-4D97-AF65-F5344CB8AC3E}">
        <p14:creationId xmlns:p14="http://schemas.microsoft.com/office/powerpoint/2010/main" val="908917217"/>
      </p:ext>
    </p:extLst>
  </p:cSld>
  <p:clrMapOvr>
    <a:masterClrMapping/>
  </p:clrMapOvr>
  <p:transition>
    <p:split orient="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59069" y="2526804"/>
            <a:ext cx="10846777" cy="4041050"/>
          </a:xfrm>
        </p:spPr>
        <p:txBody>
          <a:bodyPr>
            <a:noAutofit/>
          </a:bodyPr>
          <a:lstStyle/>
          <a:p>
            <a:pPr marL="109537" algn="l"/>
            <a:r>
              <a:rPr lang="en-US" sz="3200" dirty="0" smtClean="0">
                <a:latin typeface="+mn-lt"/>
              </a:rPr>
              <a:t>G. S. </a:t>
            </a:r>
            <a:r>
              <a:rPr lang="en-US" sz="3200" dirty="0" err="1" smtClean="0">
                <a:latin typeface="+mn-lt"/>
              </a:rPr>
              <a:t>Maddala</a:t>
            </a:r>
            <a:r>
              <a:rPr lang="en-US" sz="3200" dirty="0" smtClean="0">
                <a:latin typeface="+mn-lt"/>
              </a:rPr>
              <a:t> and E. Miller, Microeconomics, Theory and Applications, Tata McGraw-Hill, 2004</a:t>
            </a:r>
            <a:br>
              <a:rPr lang="en-US" sz="3200" dirty="0" smtClean="0">
                <a:latin typeface="+mn-lt"/>
              </a:rPr>
            </a:br>
            <a:r>
              <a:rPr lang="en-IN" sz="3200" dirty="0">
                <a:latin typeface="+mn-lt"/>
              </a:rPr>
              <a:t/>
            </a:r>
            <a:br>
              <a:rPr lang="en-IN" sz="3200" dirty="0">
                <a:latin typeface="+mn-lt"/>
              </a:rPr>
            </a:br>
            <a:r>
              <a:rPr lang="en-IN" sz="3200" dirty="0" err="1" smtClean="0">
                <a:latin typeface="+mn-lt"/>
              </a:rPr>
              <a:t>Anindya</a:t>
            </a:r>
            <a:r>
              <a:rPr lang="en-IN" sz="3200" dirty="0" smtClean="0">
                <a:latin typeface="+mn-lt"/>
              </a:rPr>
              <a:t> Sen, </a:t>
            </a:r>
            <a:r>
              <a:rPr lang="en-US" sz="3200" dirty="0" smtClean="0"/>
              <a:t>Microeconomics</a:t>
            </a:r>
            <a:r>
              <a:rPr lang="en-US" sz="3200" dirty="0"/>
              <a:t>, Theory and Applications, </a:t>
            </a:r>
            <a:r>
              <a:rPr lang="en-US" sz="3200" dirty="0" smtClean="0"/>
              <a:t>(2</a:t>
            </a:r>
            <a:r>
              <a:rPr lang="en-US" sz="3200" baseline="30000" dirty="0" smtClean="0"/>
              <a:t>nd</a:t>
            </a:r>
            <a:r>
              <a:rPr lang="en-US" sz="3200" dirty="0" smtClean="0"/>
              <a:t> Ed.), Oxford University Press, 2006</a:t>
            </a:r>
            <a:br>
              <a:rPr lang="en-US" sz="3200" dirty="0" smtClean="0"/>
            </a:br>
            <a:r>
              <a:rPr lang="en-US" sz="3200" dirty="0"/>
              <a:t/>
            </a:r>
            <a:br>
              <a:rPr lang="en-US" sz="3200" dirty="0"/>
            </a:br>
            <a:r>
              <a:rPr lang="en-US" sz="3200" dirty="0" smtClean="0"/>
              <a:t>J. </a:t>
            </a:r>
            <a:r>
              <a:rPr lang="en-US" sz="3200" dirty="0" smtClean="0">
                <a:latin typeface="+mn-lt"/>
              </a:rPr>
              <a:t>Hanley</a:t>
            </a:r>
            <a:r>
              <a:rPr lang="en-US" sz="3200" dirty="0">
                <a:latin typeface="+mn-lt"/>
              </a:rPr>
              <a:t>, </a:t>
            </a:r>
            <a:r>
              <a:rPr lang="en-US" sz="3200" dirty="0" smtClean="0">
                <a:latin typeface="+mn-lt"/>
              </a:rPr>
              <a:t>F</a:t>
            </a:r>
            <a:r>
              <a:rPr lang="en-US" sz="3200" dirty="0">
                <a:latin typeface="+mn-lt"/>
              </a:rPr>
              <a:t>. </a:t>
            </a:r>
            <a:r>
              <a:rPr lang="en-US" sz="3200" dirty="0" err="1">
                <a:latin typeface="+mn-lt"/>
              </a:rPr>
              <a:t>Shogren</a:t>
            </a:r>
            <a:r>
              <a:rPr lang="en-US" sz="3200" dirty="0">
                <a:latin typeface="+mn-lt"/>
              </a:rPr>
              <a:t> and B. White, </a:t>
            </a:r>
            <a:r>
              <a:rPr lang="en-US" sz="3200" i="1" dirty="0">
                <a:latin typeface="+mn-lt"/>
              </a:rPr>
              <a:t>Environmental Economics:</a:t>
            </a:r>
            <a:r>
              <a:rPr lang="en-US" sz="3200" dirty="0">
                <a:latin typeface="+mn-lt"/>
              </a:rPr>
              <a:t> </a:t>
            </a:r>
            <a:r>
              <a:rPr lang="en-US" sz="3200" i="1" dirty="0">
                <a:latin typeface="+mn-lt"/>
              </a:rPr>
              <a:t>In Theory &amp; Practice, </a:t>
            </a:r>
            <a:r>
              <a:rPr lang="en-US" sz="3200" dirty="0">
                <a:latin typeface="+mn-lt"/>
              </a:rPr>
              <a:t>2nd Revised edition, Palgrave MacMillan</a:t>
            </a:r>
            <a:r>
              <a:rPr lang="en-US" sz="3200" i="1" dirty="0">
                <a:latin typeface="+mn-lt"/>
              </a:rPr>
              <a:t>, </a:t>
            </a:r>
            <a:r>
              <a:rPr lang="en-US" sz="3200" dirty="0">
                <a:latin typeface="+mn-lt"/>
              </a:rPr>
              <a:t>2006 </a:t>
            </a:r>
            <a:endParaRPr lang="en-IN" sz="3200" b="1" dirty="0">
              <a:latin typeface="+mn-lt"/>
            </a:endParaRP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58</a:t>
            </a:fld>
            <a:endParaRPr lang="en-US" dirty="0"/>
          </a:p>
        </p:txBody>
      </p:sp>
      <p:sp>
        <p:nvSpPr>
          <p:cNvPr id="4" name="TextBox 3"/>
          <p:cNvSpPr txBox="1"/>
          <p:nvPr/>
        </p:nvSpPr>
        <p:spPr>
          <a:xfrm>
            <a:off x="759069" y="651607"/>
            <a:ext cx="1724318" cy="769441"/>
          </a:xfrm>
          <a:prstGeom prst="rect">
            <a:avLst/>
          </a:prstGeom>
          <a:noFill/>
        </p:spPr>
        <p:txBody>
          <a:bodyPr wrap="none" rtlCol="0">
            <a:spAutoFit/>
          </a:bodyPr>
          <a:lstStyle/>
          <a:p>
            <a:r>
              <a:rPr lang="en-IN" sz="4400" b="1" dirty="0" smtClean="0">
                <a:solidFill>
                  <a:schemeClr val="bg1"/>
                </a:solidFill>
                <a:latin typeface="+mj-lt"/>
              </a:rPr>
              <a:t>Texts</a:t>
            </a:r>
            <a:r>
              <a:rPr lang="en-IN" sz="4400" b="1" dirty="0" smtClean="0">
                <a:solidFill>
                  <a:schemeClr val="bg1"/>
                </a:solidFill>
              </a:rPr>
              <a:t>:</a:t>
            </a:r>
            <a:endParaRPr lang="en-IN" sz="4400" b="1" dirty="0">
              <a:solidFill>
                <a:schemeClr val="bg1"/>
              </a:solidFill>
            </a:endParaRPr>
          </a:p>
        </p:txBody>
      </p:sp>
    </p:spTree>
    <p:extLst>
      <p:ext uri="{BB962C8B-B14F-4D97-AF65-F5344CB8AC3E}">
        <p14:creationId xmlns:p14="http://schemas.microsoft.com/office/powerpoint/2010/main" val="1569371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733697" y="583755"/>
            <a:ext cx="10515600" cy="1325563"/>
          </a:xfrm>
        </p:spPr>
        <p:txBody>
          <a:bodyPr/>
          <a:lstStyle/>
          <a:p>
            <a:r>
              <a:rPr lang="en-US" dirty="0"/>
              <a:t>THANK YOU!</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59</a:t>
            </a:fld>
            <a:endParaRPr lang="en-US" dirty="0"/>
          </a:p>
        </p:txBody>
      </p:sp>
    </p:spTree>
    <p:extLst>
      <p:ext uri="{BB962C8B-B14F-4D97-AF65-F5344CB8AC3E}">
        <p14:creationId xmlns:p14="http://schemas.microsoft.com/office/powerpoint/2010/main" val="4243905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4" name="TextBox 3"/>
          <p:cNvSpPr txBox="1"/>
          <p:nvPr/>
        </p:nvSpPr>
        <p:spPr>
          <a:xfrm>
            <a:off x="670560" y="182061"/>
            <a:ext cx="10276114" cy="784830"/>
          </a:xfrm>
          <a:prstGeom prst="rect">
            <a:avLst/>
          </a:prstGeom>
          <a:noFill/>
        </p:spPr>
        <p:txBody>
          <a:bodyPr wrap="square" rtlCol="0">
            <a:spAutoFit/>
          </a:bodyPr>
          <a:lstStyle/>
          <a:p>
            <a:r>
              <a:rPr lang="en-IN" sz="4500" b="1" dirty="0" smtClean="0">
                <a:solidFill>
                  <a:schemeClr val="bg1"/>
                </a:solidFill>
                <a:latin typeface="+mj-lt"/>
              </a:rPr>
              <a:t>Market Failure</a:t>
            </a:r>
            <a:endParaRPr lang="en-IN" sz="4500" b="1" dirty="0">
              <a:solidFill>
                <a:schemeClr val="bg1"/>
              </a:solidFill>
              <a:latin typeface="+mj-lt"/>
            </a:endParaRPr>
          </a:p>
        </p:txBody>
      </p:sp>
      <p:sp>
        <p:nvSpPr>
          <p:cNvPr id="5" name="TextBox 4"/>
          <p:cNvSpPr txBox="1"/>
          <p:nvPr/>
        </p:nvSpPr>
        <p:spPr>
          <a:xfrm>
            <a:off x="670560" y="1073421"/>
            <a:ext cx="10877006" cy="5786199"/>
          </a:xfrm>
          <a:prstGeom prst="rect">
            <a:avLst/>
          </a:prstGeom>
          <a:noFill/>
        </p:spPr>
        <p:txBody>
          <a:bodyPr wrap="square" rtlCol="0">
            <a:spAutoFit/>
          </a:bodyPr>
          <a:lstStyle/>
          <a:p>
            <a:pPr marL="457200" indent="-457200" algn="just">
              <a:buFont typeface="Wingdings" panose="05000000000000000000" pitchFamily="2" charset="2"/>
              <a:buChar char="§"/>
            </a:pPr>
            <a:r>
              <a:rPr lang="en-US" sz="3200" dirty="0">
                <a:solidFill>
                  <a:srgbClr val="FFFF00"/>
                </a:solidFill>
                <a:latin typeface="Calibri" pitchFamily="34" charset="0"/>
              </a:rPr>
              <a:t>When a set of competitive markets fail to generate an </a:t>
            </a:r>
            <a:r>
              <a:rPr lang="en-US" sz="3200" b="1" dirty="0">
                <a:solidFill>
                  <a:srgbClr val="FFFF00"/>
                </a:solidFill>
                <a:latin typeface="Calibri" pitchFamily="34" charset="0"/>
              </a:rPr>
              <a:t>efficient allocation </a:t>
            </a:r>
            <a:r>
              <a:rPr lang="en-US" sz="3200" dirty="0">
                <a:solidFill>
                  <a:srgbClr val="FFFF00"/>
                </a:solidFill>
                <a:latin typeface="Calibri" pitchFamily="34" charset="0"/>
              </a:rPr>
              <a:t>of resources between and within economies</a:t>
            </a:r>
          </a:p>
          <a:p>
            <a:pPr marL="457200" indent="-457200" algn="just">
              <a:buFont typeface="Wingdings" panose="05000000000000000000" pitchFamily="2" charset="2"/>
              <a:buChar char="§"/>
            </a:pPr>
            <a:r>
              <a:rPr lang="en-US" sz="3200" dirty="0">
                <a:solidFill>
                  <a:srgbClr val="FFFF00"/>
                </a:solidFill>
                <a:latin typeface="Calibri" pitchFamily="34" charset="0"/>
              </a:rPr>
              <a:t>Resources could be reallocated to make at least one person better off without making any one worse off (Pareto improvement)</a:t>
            </a:r>
          </a:p>
          <a:p>
            <a:pPr marL="457200" indent="-457200" algn="just">
              <a:buFont typeface="Wingdings" panose="05000000000000000000" pitchFamily="2" charset="2"/>
              <a:buChar char="§"/>
            </a:pPr>
            <a:r>
              <a:rPr lang="en-US" sz="3200" dirty="0">
                <a:solidFill>
                  <a:srgbClr val="FFFF00"/>
                </a:solidFill>
                <a:latin typeface="Calibri" pitchFamily="34" charset="0"/>
              </a:rPr>
              <a:t>Prices often understate the full range of services provided by an asset or simply do not exist to send a signal to the market place about the value of the asset</a:t>
            </a:r>
          </a:p>
          <a:p>
            <a:pPr marL="457200" indent="-457200" algn="just">
              <a:buFont typeface="Wingdings" panose="05000000000000000000" pitchFamily="2" charset="2"/>
              <a:buChar char="§"/>
            </a:pPr>
            <a:r>
              <a:rPr lang="en-US" sz="3200" dirty="0">
                <a:solidFill>
                  <a:srgbClr val="FFFF00"/>
                </a:solidFill>
                <a:latin typeface="Calibri" pitchFamily="34" charset="0"/>
              </a:rPr>
              <a:t>For environmental assets market can fail if prices do not communicate society’s desires and constraints accurately</a:t>
            </a:r>
          </a:p>
          <a:p>
            <a:r>
              <a:rPr lang="en-IN" dirty="0" smtClean="0"/>
              <a:t> </a:t>
            </a:r>
            <a:endParaRPr lang="en-IN" dirty="0"/>
          </a:p>
        </p:txBody>
      </p:sp>
    </p:spTree>
    <p:extLst>
      <p:ext uri="{BB962C8B-B14F-4D97-AF65-F5344CB8AC3E}">
        <p14:creationId xmlns:p14="http://schemas.microsoft.com/office/powerpoint/2010/main" val="553104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4" name="TextBox 3"/>
          <p:cNvSpPr txBox="1"/>
          <p:nvPr/>
        </p:nvSpPr>
        <p:spPr>
          <a:xfrm>
            <a:off x="670560" y="182061"/>
            <a:ext cx="10276114" cy="784830"/>
          </a:xfrm>
          <a:prstGeom prst="rect">
            <a:avLst/>
          </a:prstGeom>
          <a:noFill/>
        </p:spPr>
        <p:txBody>
          <a:bodyPr wrap="square" rtlCol="0">
            <a:spAutoFit/>
          </a:bodyPr>
          <a:lstStyle/>
          <a:p>
            <a:r>
              <a:rPr lang="en-IN" sz="4500" b="1" dirty="0" smtClean="0">
                <a:solidFill>
                  <a:schemeClr val="bg1"/>
                </a:solidFill>
                <a:latin typeface="+mj-lt"/>
              </a:rPr>
              <a:t>Market Failure-Example</a:t>
            </a:r>
            <a:endParaRPr lang="en-IN" sz="4500" b="1" dirty="0">
              <a:solidFill>
                <a:schemeClr val="bg1"/>
              </a:solidFill>
              <a:latin typeface="+mj-lt"/>
            </a:endParaRPr>
          </a:p>
        </p:txBody>
      </p:sp>
      <p:sp>
        <p:nvSpPr>
          <p:cNvPr id="5" name="TextBox 4"/>
          <p:cNvSpPr txBox="1"/>
          <p:nvPr/>
        </p:nvSpPr>
        <p:spPr>
          <a:xfrm>
            <a:off x="670560" y="1214097"/>
            <a:ext cx="10877006" cy="5355312"/>
          </a:xfrm>
          <a:prstGeom prst="rect">
            <a:avLst/>
          </a:prstGeom>
          <a:noFill/>
        </p:spPr>
        <p:txBody>
          <a:bodyPr wrap="square" rtlCol="0">
            <a:spAutoFit/>
          </a:bodyPr>
          <a:lstStyle/>
          <a:p>
            <a:pPr marL="457200" indent="-457200" algn="just">
              <a:buFont typeface="Wingdings" panose="05000000000000000000" pitchFamily="2" charset="2"/>
              <a:buChar char="§"/>
            </a:pPr>
            <a:r>
              <a:rPr lang="en-US" sz="3600" dirty="0">
                <a:solidFill>
                  <a:srgbClr val="FFFF00"/>
                </a:solidFill>
                <a:latin typeface="Calibri" pitchFamily="34" charset="0"/>
              </a:rPr>
              <a:t>Habitat destruction and threat to bio-diversity in Madagascar</a:t>
            </a:r>
          </a:p>
          <a:p>
            <a:pPr marL="457200" indent="-457200" algn="just">
              <a:buFont typeface="Wingdings" panose="05000000000000000000" pitchFamily="2" charset="2"/>
              <a:buChar char="§"/>
            </a:pPr>
            <a:r>
              <a:rPr lang="en-US" sz="3600" dirty="0">
                <a:solidFill>
                  <a:srgbClr val="FFFF00"/>
                </a:solidFill>
                <a:latin typeface="Calibri" pitchFamily="34" charset="0"/>
              </a:rPr>
              <a:t>4</a:t>
            </a:r>
            <a:r>
              <a:rPr lang="en-US" sz="3600" baseline="30000" dirty="0">
                <a:solidFill>
                  <a:srgbClr val="FFFF00"/>
                </a:solidFill>
                <a:latin typeface="Calibri" pitchFamily="34" charset="0"/>
              </a:rPr>
              <a:t>th</a:t>
            </a:r>
            <a:r>
              <a:rPr lang="en-US" sz="3600" dirty="0">
                <a:solidFill>
                  <a:srgbClr val="FFFF00"/>
                </a:solidFill>
                <a:latin typeface="Calibri" pitchFamily="34" charset="0"/>
              </a:rPr>
              <a:t> largest island, bio-diversity hotspot but economically very </a:t>
            </a:r>
            <a:r>
              <a:rPr lang="en-US" sz="3600" dirty="0" smtClean="0">
                <a:solidFill>
                  <a:srgbClr val="FFFF00"/>
                </a:solidFill>
                <a:latin typeface="Calibri" pitchFamily="34" charset="0"/>
              </a:rPr>
              <a:t>poor</a:t>
            </a:r>
          </a:p>
          <a:p>
            <a:pPr marL="457200" indent="-457200" algn="just">
              <a:buFont typeface="Wingdings" panose="05000000000000000000" pitchFamily="2" charset="2"/>
              <a:buChar char="§"/>
            </a:pPr>
            <a:r>
              <a:rPr lang="en-US" sz="3600" dirty="0" smtClean="0">
                <a:solidFill>
                  <a:srgbClr val="FFFF00"/>
                </a:solidFill>
                <a:latin typeface="Calibri" pitchFamily="34" charset="0"/>
              </a:rPr>
              <a:t>Population: 2.89 crore (2021); GDP per capita: $1500</a:t>
            </a:r>
          </a:p>
          <a:p>
            <a:pPr marL="457200" indent="-457200" algn="just">
              <a:buFont typeface="Wingdings" panose="05000000000000000000" pitchFamily="2" charset="2"/>
              <a:buChar char="§"/>
            </a:pPr>
            <a:r>
              <a:rPr lang="en-US" sz="3600" dirty="0" smtClean="0">
                <a:solidFill>
                  <a:srgbClr val="FFFF00"/>
                </a:solidFill>
                <a:latin typeface="Calibri" pitchFamily="34" charset="0"/>
              </a:rPr>
              <a:t>Approx. 71% below poverty line (2012)</a:t>
            </a:r>
            <a:endParaRPr lang="en-US" sz="3600" dirty="0">
              <a:solidFill>
                <a:srgbClr val="FFFF00"/>
              </a:solidFill>
              <a:latin typeface="Calibri" pitchFamily="34" charset="0"/>
            </a:endParaRPr>
          </a:p>
          <a:p>
            <a:pPr marL="457200" indent="-457200" algn="just">
              <a:buFont typeface="Wingdings" panose="05000000000000000000" pitchFamily="2" charset="2"/>
              <a:buChar char="§"/>
            </a:pPr>
            <a:r>
              <a:rPr lang="en-US" sz="3600" dirty="0">
                <a:solidFill>
                  <a:srgbClr val="FFFF00"/>
                </a:solidFill>
                <a:latin typeface="Calibri" pitchFamily="34" charset="0"/>
              </a:rPr>
              <a:t>Deforestation: @200,000 ha/yr.</a:t>
            </a:r>
          </a:p>
          <a:p>
            <a:pPr marL="457200" indent="-457200" algn="just">
              <a:buFont typeface="Wingdings" panose="05000000000000000000" pitchFamily="2" charset="2"/>
              <a:buChar char="§"/>
            </a:pPr>
            <a:r>
              <a:rPr lang="en-US" sz="3600" dirty="0" smtClean="0">
                <a:solidFill>
                  <a:srgbClr val="FFFF00"/>
                </a:solidFill>
                <a:latin typeface="Calibri" pitchFamily="34" charset="0"/>
              </a:rPr>
              <a:t>Economic </a:t>
            </a:r>
            <a:r>
              <a:rPr lang="en-US" sz="3600" dirty="0">
                <a:solidFill>
                  <a:srgbClr val="FFFF00"/>
                </a:solidFill>
                <a:latin typeface="Calibri" pitchFamily="34" charset="0"/>
              </a:rPr>
              <a:t>cost of </a:t>
            </a:r>
            <a:r>
              <a:rPr lang="en-US" sz="3600" dirty="0" smtClean="0">
                <a:solidFill>
                  <a:srgbClr val="FFFF00"/>
                </a:solidFill>
                <a:latin typeface="Calibri" pitchFamily="34" charset="0"/>
              </a:rPr>
              <a:t>environmental </a:t>
            </a:r>
            <a:r>
              <a:rPr lang="en-US" sz="3600" dirty="0">
                <a:solidFill>
                  <a:srgbClr val="FFFF00"/>
                </a:solidFill>
                <a:latin typeface="Calibri" pitchFamily="34" charset="0"/>
              </a:rPr>
              <a:t>degradation: $100-290 </a:t>
            </a:r>
            <a:r>
              <a:rPr lang="en-US" sz="3600" dirty="0" smtClean="0">
                <a:solidFill>
                  <a:srgbClr val="FFFF00"/>
                </a:solidFill>
                <a:latin typeface="Calibri" pitchFamily="34" charset="0"/>
              </a:rPr>
              <a:t>million </a:t>
            </a:r>
            <a:r>
              <a:rPr lang="en-US" sz="3600" dirty="0">
                <a:solidFill>
                  <a:srgbClr val="FFFF00"/>
                </a:solidFill>
                <a:latin typeface="Calibri" pitchFamily="34" charset="0"/>
              </a:rPr>
              <a:t>(5-15% GDP)</a:t>
            </a:r>
          </a:p>
          <a:p>
            <a:r>
              <a:rPr lang="en-IN" dirty="0" smtClean="0"/>
              <a:t> </a:t>
            </a:r>
            <a:endParaRPr lang="en-IN" dirty="0"/>
          </a:p>
        </p:txBody>
      </p:sp>
    </p:spTree>
    <p:extLst>
      <p:ext uri="{BB962C8B-B14F-4D97-AF65-F5344CB8AC3E}">
        <p14:creationId xmlns:p14="http://schemas.microsoft.com/office/powerpoint/2010/main" val="3027468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4" name="TextBox 3"/>
          <p:cNvSpPr txBox="1"/>
          <p:nvPr/>
        </p:nvSpPr>
        <p:spPr>
          <a:xfrm>
            <a:off x="688144" y="243608"/>
            <a:ext cx="11207848" cy="707886"/>
          </a:xfrm>
          <a:prstGeom prst="rect">
            <a:avLst/>
          </a:prstGeom>
          <a:noFill/>
        </p:spPr>
        <p:txBody>
          <a:bodyPr wrap="square" rtlCol="0">
            <a:spAutoFit/>
          </a:bodyPr>
          <a:lstStyle/>
          <a:p>
            <a:r>
              <a:rPr lang="en-IN" sz="4000" b="1" dirty="0" smtClean="0">
                <a:solidFill>
                  <a:schemeClr val="bg1"/>
                </a:solidFill>
                <a:latin typeface="+mj-lt"/>
              </a:rPr>
              <a:t>Habitat Destruction and Biodiversity Loss</a:t>
            </a:r>
            <a:endParaRPr lang="en-IN" sz="4000" b="1" dirty="0">
              <a:solidFill>
                <a:schemeClr val="bg1"/>
              </a:solidFill>
              <a:latin typeface="+mj-lt"/>
            </a:endParaRPr>
          </a:p>
        </p:txBody>
      </p:sp>
      <p:sp>
        <p:nvSpPr>
          <p:cNvPr id="5" name="TextBox 4"/>
          <p:cNvSpPr txBox="1"/>
          <p:nvPr/>
        </p:nvSpPr>
        <p:spPr>
          <a:xfrm>
            <a:off x="670560" y="1073421"/>
            <a:ext cx="10877006" cy="5601533"/>
          </a:xfrm>
          <a:prstGeom prst="rect">
            <a:avLst/>
          </a:prstGeom>
          <a:noFill/>
        </p:spPr>
        <p:txBody>
          <a:bodyPr wrap="square" rtlCol="0">
            <a:spAutoFit/>
          </a:bodyPr>
          <a:lstStyle/>
          <a:p>
            <a:pPr marL="457200" indent="-457200" algn="just">
              <a:buFont typeface="Wingdings" panose="05000000000000000000" pitchFamily="2" charset="2"/>
              <a:buChar char="§"/>
            </a:pPr>
            <a:r>
              <a:rPr lang="en-US" sz="3400" dirty="0">
                <a:solidFill>
                  <a:srgbClr val="FFFF00"/>
                </a:solidFill>
                <a:latin typeface="Calibri" pitchFamily="34" charset="0"/>
              </a:rPr>
              <a:t>Arises from several sources of market failure</a:t>
            </a:r>
          </a:p>
          <a:p>
            <a:pPr marL="914400" lvl="1" indent="-457200" algn="just">
              <a:buFont typeface="Wingdings" panose="05000000000000000000" pitchFamily="2" charset="2"/>
              <a:buChar char="§"/>
            </a:pPr>
            <a:r>
              <a:rPr lang="en-US" sz="3400" dirty="0">
                <a:solidFill>
                  <a:srgbClr val="FFFF00"/>
                </a:solidFill>
                <a:latin typeface="Calibri" pitchFamily="34" charset="0"/>
              </a:rPr>
              <a:t>Public ownership of large areas of land (open access regime and limited govt. capacity to manage land)</a:t>
            </a:r>
          </a:p>
          <a:p>
            <a:pPr marL="914400" lvl="1" indent="-457200" algn="just">
              <a:buFont typeface="Wingdings" panose="05000000000000000000" pitchFamily="2" charset="2"/>
              <a:buChar char="§"/>
            </a:pPr>
            <a:r>
              <a:rPr lang="en-US" sz="3400" dirty="0">
                <a:solidFill>
                  <a:srgbClr val="FFFF00"/>
                </a:solidFill>
                <a:latin typeface="Calibri" pitchFamily="34" charset="0"/>
              </a:rPr>
              <a:t>Insecure land tenure system</a:t>
            </a:r>
          </a:p>
          <a:p>
            <a:pPr marL="914400" lvl="1" indent="-457200" algn="just">
              <a:buFont typeface="Wingdings" panose="05000000000000000000" pitchFamily="2" charset="2"/>
              <a:buChar char="§"/>
            </a:pPr>
            <a:r>
              <a:rPr lang="en-US" sz="3400" dirty="0">
                <a:solidFill>
                  <a:srgbClr val="FFFF00"/>
                </a:solidFill>
                <a:latin typeface="Calibri" pitchFamily="34" charset="0"/>
              </a:rPr>
              <a:t>Many of the services are non-rival and non-excludable</a:t>
            </a:r>
          </a:p>
          <a:p>
            <a:pPr marL="457200" indent="-457200" algn="just">
              <a:buFont typeface="Wingdings" panose="05000000000000000000" pitchFamily="2" charset="2"/>
              <a:buChar char="§"/>
            </a:pPr>
            <a:r>
              <a:rPr lang="en-US" sz="3400" dirty="0">
                <a:solidFill>
                  <a:srgbClr val="FFFF00"/>
                </a:solidFill>
                <a:latin typeface="Calibri" pitchFamily="34" charset="0"/>
              </a:rPr>
              <a:t>Bio-diversity in and of itself has no value reflected by market prices</a:t>
            </a:r>
          </a:p>
          <a:p>
            <a:pPr marL="457200" indent="-457200" algn="just">
              <a:buFont typeface="Wingdings" panose="05000000000000000000" pitchFamily="2" charset="2"/>
              <a:buChar char="§"/>
            </a:pPr>
            <a:r>
              <a:rPr lang="en-US" sz="3400" dirty="0">
                <a:solidFill>
                  <a:srgbClr val="FFFF00"/>
                </a:solidFill>
                <a:latin typeface="Calibri" pitchFamily="34" charset="0"/>
              </a:rPr>
              <a:t>Commodity resources are valued on the market</a:t>
            </a:r>
          </a:p>
          <a:p>
            <a:pPr marL="457200" indent="-457200" algn="just">
              <a:buFont typeface="Wingdings" panose="05000000000000000000" pitchFamily="2" charset="2"/>
              <a:buChar char="§"/>
            </a:pPr>
            <a:r>
              <a:rPr lang="en-US" sz="3400" dirty="0">
                <a:solidFill>
                  <a:srgbClr val="FFFF00"/>
                </a:solidFill>
                <a:latin typeface="Calibri" pitchFamily="34" charset="0"/>
              </a:rPr>
              <a:t>Pressure to harvest the commodity goods at the expense of bio-diversity</a:t>
            </a:r>
          </a:p>
          <a:p>
            <a:r>
              <a:rPr lang="en-IN" dirty="0" smtClean="0"/>
              <a:t> </a:t>
            </a:r>
            <a:endParaRPr lang="en-IN" dirty="0"/>
          </a:p>
        </p:txBody>
      </p:sp>
    </p:spTree>
    <p:extLst>
      <p:ext uri="{BB962C8B-B14F-4D97-AF65-F5344CB8AC3E}">
        <p14:creationId xmlns:p14="http://schemas.microsoft.com/office/powerpoint/2010/main" val="951218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4" name="TextBox 3"/>
          <p:cNvSpPr txBox="1"/>
          <p:nvPr/>
        </p:nvSpPr>
        <p:spPr>
          <a:xfrm>
            <a:off x="670560" y="164477"/>
            <a:ext cx="10276114" cy="784830"/>
          </a:xfrm>
          <a:prstGeom prst="rect">
            <a:avLst/>
          </a:prstGeom>
          <a:noFill/>
        </p:spPr>
        <p:txBody>
          <a:bodyPr wrap="square" rtlCol="0">
            <a:spAutoFit/>
          </a:bodyPr>
          <a:lstStyle/>
          <a:p>
            <a:r>
              <a:rPr lang="en-IN" sz="4500" b="1" dirty="0" smtClean="0">
                <a:solidFill>
                  <a:schemeClr val="bg1"/>
                </a:solidFill>
                <a:latin typeface="+mj-lt"/>
              </a:rPr>
              <a:t>Sources of Market Failure</a:t>
            </a:r>
            <a:endParaRPr lang="en-IN" sz="4500" b="1" dirty="0">
              <a:solidFill>
                <a:schemeClr val="bg1"/>
              </a:solidFill>
              <a:latin typeface="+mj-lt"/>
            </a:endParaRPr>
          </a:p>
        </p:txBody>
      </p:sp>
      <p:sp>
        <p:nvSpPr>
          <p:cNvPr id="5" name="TextBox 4"/>
          <p:cNvSpPr txBox="1"/>
          <p:nvPr/>
        </p:nvSpPr>
        <p:spPr>
          <a:xfrm>
            <a:off x="670560" y="1301781"/>
            <a:ext cx="10877006" cy="4816703"/>
          </a:xfrm>
          <a:prstGeom prst="rect">
            <a:avLst/>
          </a:prstGeom>
          <a:noFill/>
        </p:spPr>
        <p:txBody>
          <a:bodyPr wrap="square" rtlCol="0">
            <a:spAutoFit/>
          </a:bodyPr>
          <a:lstStyle/>
          <a:p>
            <a:pPr marL="457200" indent="-457200" algn="just">
              <a:buFont typeface="Wingdings" panose="05000000000000000000" pitchFamily="2" charset="2"/>
              <a:buChar char="§"/>
              <a:defRPr/>
            </a:pPr>
            <a:r>
              <a:rPr lang="en-US" sz="3600" dirty="0">
                <a:solidFill>
                  <a:schemeClr val="bg2">
                    <a:lumMod val="60000"/>
                    <a:lumOff val="40000"/>
                  </a:schemeClr>
                </a:solidFill>
                <a:latin typeface="Calibri" pitchFamily="34" charset="0"/>
              </a:rPr>
              <a:t>Six cases of Market Failure:</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Incomplete Markets</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Externalities</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Non-exclusion</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Non-rival and Public Goods</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Non-convexities</a:t>
            </a:r>
          </a:p>
          <a:p>
            <a:pPr marL="573088" indent="-341313" algn="just">
              <a:spcBef>
                <a:spcPts val="600"/>
              </a:spcBef>
              <a:spcAft>
                <a:spcPts val="600"/>
              </a:spcAft>
              <a:buFont typeface="Wingdings" pitchFamily="2" charset="2"/>
              <a:buChar char="§"/>
              <a:tabLst>
                <a:tab pos="511175" algn="l"/>
              </a:tabLst>
              <a:defRPr/>
            </a:pPr>
            <a:r>
              <a:rPr lang="en-US" sz="3600" i="1" dirty="0">
                <a:solidFill>
                  <a:schemeClr val="bg2">
                    <a:lumMod val="60000"/>
                    <a:lumOff val="40000"/>
                  </a:schemeClr>
                </a:solidFill>
                <a:latin typeface="Calibri" pitchFamily="34" charset="0"/>
              </a:rPr>
              <a:t>Asymmetric information</a:t>
            </a:r>
          </a:p>
        </p:txBody>
      </p:sp>
    </p:spTree>
    <p:extLst>
      <p:ext uri="{BB962C8B-B14F-4D97-AF65-F5344CB8AC3E}">
        <p14:creationId xmlns:p14="http://schemas.microsoft.com/office/powerpoint/2010/main" val="368253032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4.xml><?xml version="1.0" encoding="utf-8"?>
<a:theme xmlns:a="http://schemas.openxmlformats.org/drawingml/2006/main" name="2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documentManagement/types"/>
    <ds:schemaRef ds:uri="http://schemas.microsoft.com/office/infopath/2007/PartnerControls"/>
    <ds:schemaRef ds:uri="http://purl.org/dc/terms/"/>
    <ds:schemaRef ds:uri="71af3243-3dd4-4a8d-8c0d-dd76da1f02a5"/>
    <ds:schemaRef ds:uri="http://purl.org/dc/elements/1.1/"/>
    <ds:schemaRef ds:uri="http://schemas.openxmlformats.org/package/2006/metadata/core-properties"/>
    <ds:schemaRef ds:uri="16c05727-aa75-4e4a-9b5f-8a80a116589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3643</Words>
  <Application>Microsoft Office PowerPoint</Application>
  <PresentationFormat>Widescreen</PresentationFormat>
  <Paragraphs>563</Paragraphs>
  <Slides>59</Slides>
  <Notes>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Arial</vt:lpstr>
      <vt:lpstr>Calibri</vt:lpstr>
      <vt:lpstr>Corbel</vt:lpstr>
      <vt:lpstr>Franklin Gothic Book</vt:lpstr>
      <vt:lpstr>Georgia</vt:lpstr>
      <vt:lpstr>Gill Sans MT</vt:lpstr>
      <vt:lpstr>Symbol</vt:lpstr>
      <vt:lpstr>Times New Roman</vt:lpstr>
      <vt:lpstr>Trebuchet MS</vt:lpstr>
      <vt:lpstr>Verdana</vt:lpstr>
      <vt:lpstr>Wingdings</vt:lpstr>
      <vt:lpstr>Wingdings 2</vt:lpstr>
      <vt:lpstr>Office Theme</vt:lpstr>
      <vt:lpstr>Urban</vt:lpstr>
      <vt:lpstr>1_Urban</vt:lpstr>
      <vt:lpstr>2_Urban</vt:lpstr>
      <vt:lpstr> HS 229: Environmental Economics </vt:lpstr>
      <vt:lpstr>Market Failure</vt:lpstr>
      <vt:lpstr>Markets </vt:lpstr>
      <vt:lpstr>Markets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externality a problem?</vt:lpstr>
      <vt:lpstr>An Example : One Polluting Supplier of Paper</vt:lpstr>
      <vt:lpstr>An Example : One Polluting Supplier of Paper</vt:lpstr>
      <vt:lpstr>Private Equilibrium determined by private costs and demand</vt:lpstr>
      <vt:lpstr>Suppose the social costs of paper production were higher than the private costs (a negative externality)</vt:lpstr>
      <vt:lpstr>Consequences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Consumers’ Surplus</vt:lpstr>
      <vt:lpstr>Producers’ Surplus</vt:lpstr>
      <vt:lpstr>Consumers’ and Producers’ Surplus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Goods-Examples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 S. Maddala and E. Miller, Microeconomics, Theory and Applications, Tata McGraw-Hill, 2004  Anindya Sen, Microeconomics, Theory and Applications, (2nd Ed.), Oxford University Press, 2006  J. Hanley, F. Shogren and B. White, Environmental Economics: In Theory &amp; Practice, 2nd Revised edition, Palgrave MacMillan, 2006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2020-09-08T08:10:05Z</dcterms:created>
  <dcterms:modified xsi:type="dcterms:W3CDTF">2023-08-17T01:55:21Z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